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117" autoAdjust="0"/>
  </p:normalViewPr>
  <p:slideViewPr>
    <p:cSldViewPr snapToGrid="0">
      <p:cViewPr varScale="1">
        <p:scale>
          <a:sx n="73" d="100"/>
          <a:sy n="73" d="100"/>
        </p:scale>
        <p:origin x="1170"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dirty="0"/>
              <a:t>Account can contain unlimited number of containers</a:t>
            </a:r>
          </a:p>
          <a:p>
            <a:pPr marL="171450" indent="-171450">
              <a:buFont typeface="Arial" pitchFamily="34" charset="0"/>
              <a:buChar char="•"/>
            </a:pPr>
            <a:r>
              <a:rPr lang="en-US" dirty="0"/>
              <a:t>Root container useful</a:t>
            </a:r>
            <a:r>
              <a:rPr lang="en-US" baseline="0" dirty="0"/>
              <a:t> when serving Silverlight and flash out of Blob storage. May need to store Cross domain access policy files in root of the domain</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baseline="0" dirty="0"/>
              <a:t>Metadata is up to 8KB of name value pairs per container</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2)</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Demo 3)</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endParaRPr lang="en-US" b="1" dirty="0"/>
          </a:p>
          <a:p>
            <a:pPr marL="171450" indent="-171450">
              <a:buFont typeface="Arial" pitchFamily="34" charset="0"/>
              <a:buChar char="•"/>
            </a:pPr>
            <a:r>
              <a:rPr lang="en-NZ" dirty="0"/>
              <a:t>Put Blob - Creates a new blob or replaces an existing blob within a container.</a:t>
            </a:r>
          </a:p>
          <a:p>
            <a:pPr marL="171450" indent="-171450">
              <a:buFont typeface="Arial" pitchFamily="34" charset="0"/>
              <a:buChar char="•"/>
            </a:pPr>
            <a:r>
              <a:rPr lang="en-NZ" dirty="0"/>
              <a:t>Get Blob - Reads or downloads a blob from the system, including its metadata and properties.</a:t>
            </a:r>
          </a:p>
          <a:p>
            <a:pPr marL="171450" indent="-171450">
              <a:buFont typeface="Arial" pitchFamily="34" charset="0"/>
              <a:buChar char="•"/>
            </a:pPr>
            <a:r>
              <a:rPr lang="en-NZ" dirty="0"/>
              <a:t>Delete Blob - Deletes a blob</a:t>
            </a:r>
          </a:p>
          <a:p>
            <a:pPr marL="171450" indent="-171450">
              <a:buFont typeface="Arial" pitchFamily="34" charset="0"/>
              <a:buChar char="•"/>
            </a:pPr>
            <a:r>
              <a:rPr lang="en-NZ" dirty="0"/>
              <a:t>Copy Blob - Copies a source blob to a destination blob within the same storage account.</a:t>
            </a:r>
          </a:p>
          <a:p>
            <a:pPr marL="171450" indent="-171450">
              <a:buFont typeface="Arial" pitchFamily="34" charset="0"/>
              <a:buChar char="•"/>
            </a:pPr>
            <a:r>
              <a:rPr lang="en-NZ" dirty="0" err="1"/>
              <a:t>SnapShot</a:t>
            </a:r>
            <a:r>
              <a:rPr lang="en-NZ" dirty="0"/>
              <a:t> Blob - The Snapshot Blob operation creates a read-only snapshot of a blob.</a:t>
            </a:r>
          </a:p>
          <a:p>
            <a:pPr marL="171450" indent="-171450">
              <a:buFont typeface="Arial" pitchFamily="34" charset="0"/>
              <a:buChar char="•"/>
            </a:pPr>
            <a:r>
              <a:rPr lang="en-NZ" dirty="0"/>
              <a:t>Lease Blob - Establishes an exclusive one-minute write lock on a blob. To write to a locked blob, a client must provide a lease ID.</a:t>
            </a:r>
          </a:p>
          <a:p>
            <a:pPr marL="171450" indent="-171450">
              <a:buFont typeface="Arial" pitchFamily="34" charset="0"/>
              <a:buChar char="•"/>
            </a:pPr>
            <a:endParaRPr lang="en-NZ" dirty="0"/>
          </a:p>
          <a:p>
            <a:pPr marL="171450" indent="-171450">
              <a:buFont typeface="Arial" pitchFamily="34" charset="0"/>
              <a:buChar char="•"/>
            </a:pPr>
            <a:r>
              <a:rPr lang="en-NZ" dirty="0"/>
              <a:t>Using the REST API for the Blob service, developers can create a hierarchical namespace similar to a file system. </a:t>
            </a:r>
          </a:p>
          <a:p>
            <a:pPr marL="171450" indent="-171450">
              <a:buFont typeface="Arial" pitchFamily="34" charset="0"/>
              <a:buChar char="•"/>
            </a:pPr>
            <a:r>
              <a:rPr lang="en-NZ" dirty="0"/>
              <a:t>Blob names may encode a hierarchy by using a configurable path separator. For example, the blob names </a:t>
            </a:r>
            <a:r>
              <a:rPr lang="en-NZ" i="1" dirty="0" err="1"/>
              <a:t>MyGroup</a:t>
            </a:r>
            <a:r>
              <a:rPr lang="en-NZ" i="1" dirty="0"/>
              <a:t>/MyBlob1</a:t>
            </a:r>
            <a:r>
              <a:rPr lang="en-NZ" dirty="0"/>
              <a:t> and </a:t>
            </a:r>
            <a:r>
              <a:rPr lang="en-NZ" i="1" dirty="0" err="1"/>
              <a:t>MyGroup</a:t>
            </a:r>
            <a:r>
              <a:rPr lang="en-NZ" i="1" dirty="0"/>
              <a:t>/MyBlob2</a:t>
            </a:r>
            <a:r>
              <a:rPr lang="en-NZ" dirty="0"/>
              <a:t> imply a virtual level of organization for blobs. </a:t>
            </a:r>
          </a:p>
          <a:p>
            <a:pPr marL="171450" indent="-171450">
              <a:buFont typeface="Arial" pitchFamily="34" charset="0"/>
              <a:buChar char="•"/>
            </a:pPr>
            <a:r>
              <a:rPr lang="en-NZ" dirty="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a:t>	For example, you can enumerate all blobs organized under </a:t>
            </a:r>
            <a:r>
              <a:rPr lang="en-NZ" i="1" dirty="0" err="1"/>
              <a:t>MyGroup</a:t>
            </a:r>
            <a:r>
              <a:rPr lang="en-NZ" i="1" dirty="0"/>
              <a:t>/</a:t>
            </a:r>
            <a:r>
              <a:rPr lang="en-NZ" dirty="0"/>
              <a:t>.</a:t>
            </a:r>
            <a:endParaRPr lang="en-US" b="1" dirty="0"/>
          </a:p>
          <a:p>
            <a:endParaRPr lang="en-US" b="1" dirty="0"/>
          </a:p>
          <a:p>
            <a:r>
              <a:rPr lang="en-US" b="1" dirty="0"/>
              <a:t>Notes</a:t>
            </a:r>
          </a:p>
          <a:p>
            <a:r>
              <a:rPr lang="en-NZ" dirty="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a:p>
          <a:p>
            <a:r>
              <a:rPr lang="en-NZ" dirty="0"/>
              <a:t>Block blobs, which are optimized for streaming. This type of blob is the only blob type available with versions prior to 2009-09-19.</a:t>
            </a:r>
          </a:p>
          <a:p>
            <a:endParaRPr lang="en-NZ" dirty="0"/>
          </a:p>
          <a:p>
            <a:endParaRPr lang="en-NZ" dirty="0"/>
          </a:p>
          <a:p>
            <a:r>
              <a:rPr lang="en-NZ" dirty="0"/>
              <a:t>Page blobs, which are optimized for random read/write operations and which provide the ability to write to a range of bytes in a blob. Page blobs are available only with version 2009-09-19.</a:t>
            </a:r>
          </a:p>
          <a:p>
            <a:endParaRPr lang="en-NZ" dirty="0"/>
          </a:p>
          <a:p>
            <a:endParaRPr lang="en-NZ" dirty="0"/>
          </a:p>
          <a:p>
            <a:r>
              <a:rPr lang="en-NZ" dirty="0"/>
              <a:t>Containers and blobs support user-defined metadata in the form of name-value pairs specified as headers on a request operation.</a:t>
            </a:r>
          </a:p>
          <a:p>
            <a:endParaRPr lang="en-NZ" dirty="0"/>
          </a:p>
          <a:p>
            <a:r>
              <a:rPr lang="en-NZ" dirty="0"/>
              <a:t>Using the REST API for the Blob service, developers can create a hierarchical namespace similar to a file system. Blob names may encode a hierarchy by using a configurable path separator. For example, the blob names </a:t>
            </a:r>
            <a:r>
              <a:rPr lang="en-NZ" dirty="0" err="1"/>
              <a:t>MyGroup</a:t>
            </a:r>
            <a:r>
              <a:rPr lang="en-NZ" dirty="0"/>
              <a:t>/MyBlob1 and </a:t>
            </a:r>
            <a:r>
              <a:rPr lang="en-NZ" dirty="0" err="1"/>
              <a:t>MyGroup</a:t>
            </a:r>
            <a:r>
              <a:rPr lang="en-NZ" dirty="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a:t>MyGroup</a:t>
            </a:r>
            <a:r>
              <a:rPr lang="en-NZ" dirty="0"/>
              <a:t>/.</a:t>
            </a:r>
          </a:p>
          <a:p>
            <a:endParaRPr lang="en-NZ" dirty="0"/>
          </a:p>
          <a:p>
            <a:r>
              <a:rPr lang="en-NZ" dirty="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a:p>
          <a:p>
            <a:r>
              <a:rPr lang="en-NZ" dirty="0"/>
              <a:t>Page blobs are created and initialized with a maximum size with a call to Put Blob. To write content to a page blob, you call the Put Page operation. The maximum size currently supported for a page blob is 1 TB.</a:t>
            </a:r>
          </a:p>
          <a:p>
            <a:endParaRPr lang="en-NZ" dirty="0"/>
          </a:p>
          <a:p>
            <a:r>
              <a:rPr lang="en-NZ" dirty="0"/>
              <a:t>Blobs support conditional update operations that may be useful for concurrency control and efficient uploading. </a:t>
            </a:r>
          </a:p>
          <a:p>
            <a:endParaRPr lang="en-NZ" dirty="0"/>
          </a:p>
          <a:p>
            <a:r>
              <a:rPr lang="en-NZ" dirty="0"/>
              <a:t>Blobs can be read by calling the Get Blob operation. A client may read the entire blob, or an arbitrary range of bytes. </a:t>
            </a:r>
          </a:p>
          <a:p>
            <a:endParaRPr lang="en-NZ" dirty="0"/>
          </a:p>
          <a:p>
            <a:r>
              <a:rPr lang="en-NZ" dirty="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basics of listing blobs in a container</a:t>
            </a:r>
          </a:p>
          <a:p>
            <a:endParaRPr lang="en-US" b="0" dirty="0"/>
          </a:p>
          <a:p>
            <a:r>
              <a:rPr lang="en-US" b="1" dirty="0"/>
              <a:t>Speaker Notes</a:t>
            </a:r>
          </a:p>
          <a:p>
            <a:endParaRPr lang="en-US" dirty="0"/>
          </a:p>
          <a:p>
            <a:pPr marL="171450" indent="-171450">
              <a:buFont typeface="Arial" pitchFamily="34" charset="0"/>
              <a:buChar char="•"/>
            </a:pPr>
            <a:r>
              <a:rPr lang="en-NZ" dirty="0"/>
              <a:t>The </a:t>
            </a:r>
            <a:r>
              <a:rPr lang="en-NZ" b="1" dirty="0"/>
              <a:t>List Blobs</a:t>
            </a:r>
            <a:r>
              <a:rPr lang="en-NZ" dirty="0"/>
              <a:t> operation enumerates the list of blobs under the specified container.</a:t>
            </a:r>
          </a:p>
          <a:p>
            <a:pPr marL="171450" indent="-171450">
              <a:buFont typeface="Arial" pitchFamily="34" charset="0"/>
              <a:buChar char="•"/>
            </a:pPr>
            <a:r>
              <a:rPr lang="en-NZ" dirty="0"/>
              <a:t>Can include uncommitted</a:t>
            </a:r>
            <a:r>
              <a:rPr lang="en-NZ" baseline="0" dirty="0"/>
              <a:t> Blobs- see discussion on Blocks and Block Lists</a:t>
            </a:r>
          </a:p>
          <a:p>
            <a:pPr marL="171450" indent="-171450">
              <a:buFont typeface="Arial" pitchFamily="34" charset="0"/>
              <a:buChar char="•"/>
            </a:pPr>
            <a:r>
              <a:rPr lang="en-NZ" baseline="0" dirty="0"/>
              <a:t>Can include snapshots</a:t>
            </a:r>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uploading a block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Block blobs let you upload large blobs efficiently. Block blobs are comprised of blocks, each of which is identified by a block ID.</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a:t>New blocks remain in an uncommitted state until they are specifically committed or discarded. </a:t>
            </a:r>
          </a:p>
          <a:p>
            <a:pPr marL="285750" indent="-285750">
              <a:buFont typeface="Arial" pitchFamily="34" charset="0"/>
              <a:buChar char="•"/>
            </a:pPr>
            <a:r>
              <a:rPr lang="en-US" dirty="0"/>
              <a:t>Writing a block does not update the last modified time of an existing blob.</a:t>
            </a:r>
          </a:p>
          <a:p>
            <a:pPr marL="285750" indent="-285750">
              <a:buFont typeface="Arial" pitchFamily="34" charset="0"/>
              <a:buChar char="•"/>
            </a:pPr>
            <a:r>
              <a:rPr lang="en-US" dirty="0"/>
              <a:t>With a block blob, you can upload multiple blocks in parallel to decrease upload time. </a:t>
            </a:r>
          </a:p>
          <a:p>
            <a:pPr marL="285750" indent="-285750">
              <a:buFont typeface="Arial" pitchFamily="34" charset="0"/>
              <a:buChar char="•"/>
            </a:pPr>
            <a:r>
              <a:rPr lang="en-US" dirty="0"/>
              <a:t>Each block can include an MD5 hash to verify the transfer, so you can track upload progress and re-send blocks as needed. </a:t>
            </a:r>
          </a:p>
          <a:p>
            <a:pPr marL="285750" indent="-285750">
              <a:buFont typeface="Arial" pitchFamily="34" charset="0"/>
              <a:buChar char="•"/>
            </a:pPr>
            <a:r>
              <a:rPr lang="en-US" dirty="0"/>
              <a:t>You can upload blocks in any order, and determine their sequence in the final block list commitment step.</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rPr>
              <a:t>Preparation material: </a:t>
            </a:r>
            <a:r>
              <a:rPr lang="en-US" sz="1200" dirty="0">
                <a:solidFill>
                  <a:srgbClr val="FFFFFF"/>
                </a:solidFill>
              </a:rPr>
              <a:t>“Microsoft Azure Storage: A Highly Available Cloud Storage Service with Strong Consistency”,  ACM Symposium on Operating System Principals (SOSP), Oct. 2011 </a:t>
            </a:r>
            <a:r>
              <a:rPr lang="en-US" dirty="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Azure </a:t>
            </a:r>
            <a:r>
              <a:rPr lang="sv-SE" dirty="0" err="1"/>
              <a:t>Files</a:t>
            </a:r>
            <a:r>
              <a:rPr lang="sv-SE" dirty="0"/>
              <a:t> is a </a:t>
            </a:r>
            <a:r>
              <a:rPr lang="sv-SE" dirty="0" err="1"/>
              <a:t>relatively</a:t>
            </a:r>
            <a:r>
              <a:rPr lang="sv-SE" dirty="0"/>
              <a:t> new</a:t>
            </a:r>
            <a:r>
              <a:rPr lang="sv-SE" baseline="0" dirty="0"/>
              <a:t> Azur Storage Service </a:t>
            </a:r>
            <a:r>
              <a:rPr lang="sv-SE" baseline="0" dirty="0" err="1"/>
              <a:t>which</a:t>
            </a:r>
            <a:r>
              <a:rPr lang="sv-SE" baseline="0" dirty="0"/>
              <a:t> supports the SMB 2.1 </a:t>
            </a:r>
            <a:r>
              <a:rPr lang="sv-SE" baseline="0" dirty="0" err="1"/>
              <a:t>protocol</a:t>
            </a:r>
            <a:r>
              <a:rPr lang="sv-SE" baseline="0" dirty="0"/>
              <a:t> </a:t>
            </a:r>
            <a:r>
              <a:rPr lang="sv-SE" baseline="0" dirty="0" err="1"/>
              <a:t>which</a:t>
            </a:r>
            <a:r>
              <a:rPr lang="sv-SE" baseline="0" dirty="0"/>
              <a:t> for </a:t>
            </a:r>
            <a:r>
              <a:rPr lang="sv-SE" baseline="0" dirty="0" err="1"/>
              <a:t>instance</a:t>
            </a:r>
            <a:r>
              <a:rPr lang="sv-SE" baseline="0" dirty="0"/>
              <a:t> </a:t>
            </a:r>
            <a:r>
              <a:rPr lang="sv-SE" baseline="0" dirty="0" err="1"/>
              <a:t>enables</a:t>
            </a:r>
            <a:r>
              <a:rPr lang="sv-SE" baseline="0" dirty="0"/>
              <a:t> migration of </a:t>
            </a:r>
            <a:r>
              <a:rPr lang="sv-SE" baseline="0" dirty="0" err="1"/>
              <a:t>legacy</a:t>
            </a:r>
            <a:r>
              <a:rPr lang="sv-SE" baseline="0" dirty="0"/>
              <a:t> </a:t>
            </a:r>
            <a:r>
              <a:rPr lang="sv-SE" baseline="0" dirty="0" err="1"/>
              <a:t>applications</a:t>
            </a:r>
            <a:r>
              <a:rPr lang="sv-SE" baseline="0" dirty="0"/>
              <a:t> </a:t>
            </a:r>
            <a:r>
              <a:rPr lang="sv-SE" baseline="0" dirty="0" err="1"/>
              <a:t>direct</a:t>
            </a:r>
            <a:r>
              <a:rPr lang="sv-SE" baseline="0" dirty="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intent</a:t>
            </a:r>
            <a:r>
              <a:rPr lang="sv-SE" dirty="0"/>
              <a:t> of </a:t>
            </a:r>
            <a:r>
              <a:rPr lang="sv-SE" dirty="0" err="1"/>
              <a:t>this</a:t>
            </a:r>
            <a:r>
              <a:rPr lang="sv-SE" dirty="0"/>
              <a:t> </a:t>
            </a:r>
            <a:r>
              <a:rPr lang="sv-SE" dirty="0" err="1"/>
              <a:t>slide</a:t>
            </a:r>
            <a:r>
              <a:rPr lang="sv-SE" dirty="0"/>
              <a:t> is to </a:t>
            </a:r>
            <a:r>
              <a:rPr lang="sv-SE" dirty="0" err="1"/>
              <a:t>provide</a:t>
            </a:r>
            <a:r>
              <a:rPr lang="sv-SE" dirty="0"/>
              <a:t> an </a:t>
            </a:r>
            <a:r>
              <a:rPr lang="sv-SE" dirty="0" err="1"/>
              <a:t>overwhelming</a:t>
            </a:r>
            <a:r>
              <a:rPr lang="sv-SE" baseline="0" dirty="0"/>
              <a:t> </a:t>
            </a:r>
            <a:r>
              <a:rPr lang="sv-SE" baseline="0" dirty="0" err="1"/>
              <a:t>amount</a:t>
            </a:r>
            <a:r>
              <a:rPr lang="sv-SE" baseline="0" dirty="0"/>
              <a:t> of information! Do not go </a:t>
            </a:r>
            <a:r>
              <a:rPr lang="sv-SE" baseline="0" dirty="0" err="1"/>
              <a:t>through</a:t>
            </a:r>
            <a:r>
              <a:rPr lang="sv-SE" baseline="0" dirty="0"/>
              <a:t> </a:t>
            </a:r>
            <a:r>
              <a:rPr lang="sv-SE" baseline="0" dirty="0" err="1"/>
              <a:t>this</a:t>
            </a:r>
            <a:r>
              <a:rPr lang="sv-SE" baseline="0" dirty="0"/>
              <a:t> in </a:t>
            </a:r>
            <a:r>
              <a:rPr lang="sv-SE" baseline="0" dirty="0" err="1"/>
              <a:t>detail</a:t>
            </a:r>
            <a:r>
              <a:rPr lang="sv-SE" baseline="0" dirty="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Storing</a:t>
            </a:r>
            <a:r>
              <a:rPr lang="sv-SE" baseline="0" dirty="0"/>
              <a:t> files in the Cloud is perhaps the most fundamental of jobs. In Azure Storage you can store both individual files and VHD drives used to back harddisks on Virtual Machines.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Share data across VMs and applications: Multiple writers, multiple readers using standard file system semantics.</a:t>
            </a:r>
          </a:p>
          <a:p>
            <a:pPr>
              <a:buFont typeface="Arial" panose="020B0604020202020204" pitchFamily="34" charset="0"/>
              <a:buChar char="•"/>
            </a:pPr>
            <a:r>
              <a:rPr lang="en-US" dirty="0"/>
              <a:t> Share settings throughout services: VMs can read settings and files from a common, shared location.  These can be updated externally via REST.</a:t>
            </a:r>
          </a:p>
          <a:p>
            <a:pPr>
              <a:buFont typeface="Arial" panose="020B0604020202020204" pitchFamily="34" charset="0"/>
              <a:buChar char="•"/>
            </a:pPr>
            <a:r>
              <a:rPr lang="en-US" dirty="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Azure Queues</a:t>
            </a:r>
            <a:r>
              <a:rPr lang="sv-SE" baseline="0" dirty="0"/>
              <a:t> is a very straight forward yet feature rich mechanism in Azure Storage for queueing of workloads for asynchronous batch/backend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Queues provide buffering to absorb traffic bursts and reduce the impact of individual component failures. </a:t>
            </a:r>
            <a:endParaRPr lang="en-US" dirty="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a:t>Use</a:t>
            </a:r>
            <a:r>
              <a:rPr lang="sv-SE" noProof="0" dirty="0"/>
              <a:t> a </a:t>
            </a:r>
            <a:r>
              <a:rPr lang="sv-SE" noProof="0" dirty="0" err="1"/>
              <a:t>queue</a:t>
            </a:r>
            <a:r>
              <a:rPr lang="sv-SE" noProof="0" dirty="0"/>
              <a:t> to make a web form submission faster.</a:t>
            </a:r>
            <a:endParaRPr lang="en-US" noProof="0" dirty="0"/>
          </a:p>
          <a:p>
            <a:endParaRPr lang="sv-SE" noProof="0" dirty="0"/>
          </a:p>
          <a:p>
            <a:r>
              <a:rPr lang="sv-SE" noProof="0" dirty="0" err="1"/>
              <a:t>Here</a:t>
            </a:r>
            <a:r>
              <a:rPr lang="sv-SE" noProof="0" dirty="0"/>
              <a:t> is a list of</a:t>
            </a:r>
            <a:r>
              <a:rPr lang="sv-SE" baseline="0" noProof="0" dirty="0"/>
              <a:t> </a:t>
            </a:r>
            <a:r>
              <a:rPr lang="sv-SE" baseline="0" noProof="0" dirty="0" err="1"/>
              <a:t>available</a:t>
            </a:r>
            <a:r>
              <a:rPr lang="sv-SE" baseline="0" noProof="0" dirty="0"/>
              <a:t> Azure Storage Explorers:</a:t>
            </a:r>
            <a:endParaRPr lang="en-US" noProof="0" dirty="0"/>
          </a:p>
          <a:p>
            <a:r>
              <a:rPr lang="en-US" noProof="0" dirty="0"/>
              <a:t>http://blogs.msdn.com/b/windowsazurestorage/archive/2014/03/11/windows-azure-storage-explorers-2014.aspx</a:t>
            </a:r>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Storage</a:t>
            </a:r>
            <a:r>
              <a:rPr lang="sv-SE" baseline="0" dirty="0"/>
              <a:t> Tables is a Big Table NOSQL style Entity Store in Azure. The mindset here is to think Entities and not a relational data storage model.</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first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second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StorSimple</a:t>
            </a:r>
            <a:r>
              <a:rPr lang="sv-SE" baseline="0" dirty="0"/>
              <a:t> is Microsofts offring in Azure </a:t>
            </a:r>
            <a:r>
              <a:rPr lang="en-US" sz="1200" kern="1200" dirty="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a:solidFill>
                  <a:schemeClr val="bg1">
                    <a:alpha val="99000"/>
                  </a:schemeClr>
                </a:solidFill>
                <a:latin typeface="+mn-lt"/>
                <a:ea typeface="Segoe UI" pitchFamily="34" charset="0"/>
                <a:cs typeface="Segoe UI" pitchFamily="34" charset="0"/>
              </a:rPr>
              <a:t>StorSimple</a:t>
            </a:r>
            <a:r>
              <a:rPr lang="en-US" sz="1200" kern="1200" spc="-100" dirty="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 y="1737568"/>
            <a:ext cx="12192001" cy="1081833"/>
          </a:xfrm>
        </p:spPr>
        <p:txBody>
          <a:bodyPr>
            <a:noAutofit/>
          </a:bodyPr>
          <a:lstStyle/>
          <a:p>
            <a:r>
              <a:rPr lang="en-US" dirty="0"/>
              <a:t>Azure </a:t>
            </a:r>
            <a:r>
              <a:rPr lang="ko-KR" altLang="en-US" dirty="0"/>
              <a:t>데이터 저장소</a:t>
            </a:r>
            <a:br>
              <a:rPr lang="en-US" altLang="ko-KR" dirty="0"/>
            </a:br>
            <a:r>
              <a:rPr lang="en-US" altLang="ko-KR" dirty="0"/>
              <a:t>(</a:t>
            </a:r>
            <a:r>
              <a:rPr lang="en-US" dirty="0"/>
              <a:t>Data Storage)</a:t>
            </a:r>
          </a:p>
        </p:txBody>
      </p:sp>
      <p:sp>
        <p:nvSpPr>
          <p:cNvPr id="3" name="Text Placeholder 2"/>
          <p:cNvSpPr>
            <a:spLocks noGrp="1"/>
          </p:cNvSpPr>
          <p:nvPr>
            <p:ph type="body" sz="quarter" idx="10"/>
          </p:nvPr>
        </p:nvSpPr>
        <p:spPr>
          <a:xfrm>
            <a:off x="-1588" y="3720737"/>
            <a:ext cx="12192000" cy="990600"/>
          </a:xfrm>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a:t>
            </a:r>
            <a:r>
              <a:rPr lang="ko-KR" altLang="en-US" dirty="0"/>
              <a:t>과 통합</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Containers</a:t>
            </a:r>
          </a:p>
        </p:txBody>
      </p:sp>
      <p:sp>
        <p:nvSpPr>
          <p:cNvPr id="3" name="Content Placeholder 2"/>
          <p:cNvSpPr>
            <a:spLocks noGrp="1"/>
          </p:cNvSpPr>
          <p:nvPr>
            <p:ph sz="quarter" idx="10"/>
          </p:nvPr>
        </p:nvSpPr>
        <p:spPr/>
        <p:txBody>
          <a:bodyPr/>
          <a:lstStyle/>
          <a:p>
            <a:r>
              <a:rPr lang="ko-KR" altLang="en-US" sz="2800" dirty="0"/>
              <a:t>계정</a:t>
            </a:r>
            <a:r>
              <a:rPr lang="en-US" altLang="ko-KR" sz="2800" dirty="0"/>
              <a:t>(Account) </a:t>
            </a:r>
            <a:r>
              <a:rPr lang="ko-KR" altLang="en-US" sz="2800" dirty="0"/>
              <a:t>당 여러개의 </a:t>
            </a:r>
            <a:r>
              <a:rPr lang="en-US" sz="2800" dirty="0"/>
              <a:t>Container</a:t>
            </a:r>
          </a:p>
          <a:p>
            <a:r>
              <a:rPr lang="ko-KR" altLang="en-US" sz="2800" dirty="0"/>
              <a:t>특수 목적의 </a:t>
            </a:r>
            <a:r>
              <a:rPr lang="en-US" sz="2800" dirty="0"/>
              <a:t>$root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Containers</a:t>
            </a:r>
          </a:p>
        </p:txBody>
      </p:sp>
      <p:sp>
        <p:nvSpPr>
          <p:cNvPr id="3" name="Content Placeholder 2"/>
          <p:cNvSpPr>
            <a:spLocks noGrp="1"/>
          </p:cNvSpPr>
          <p:nvPr>
            <p:ph sz="quarter" idx="10"/>
          </p:nvPr>
        </p:nvSpPr>
        <p:spPr/>
        <p:txBody>
          <a:bodyPr/>
          <a:lstStyle/>
          <a:p>
            <a:r>
              <a:rPr lang="en-US" sz="2800" dirty="0"/>
              <a:t>Container</a:t>
            </a:r>
            <a:r>
              <a:rPr lang="ko-KR" altLang="en-US" sz="2800" dirty="0"/>
              <a:t>는 여러 세트의 </a:t>
            </a:r>
            <a:r>
              <a:rPr lang="en-US" altLang="ko-KR" sz="2800" dirty="0"/>
              <a:t>blob</a:t>
            </a:r>
            <a:r>
              <a:rPr lang="ko-KR" altLang="en-US" sz="2800" dirty="0"/>
              <a:t>을 보관</a:t>
            </a:r>
            <a:endParaRPr lang="en-US" sz="2800" dirty="0"/>
          </a:p>
          <a:p>
            <a:r>
              <a:rPr lang="ko-KR" altLang="en-US" sz="2800" dirty="0"/>
              <a:t>접근 정책</a:t>
            </a:r>
            <a:r>
              <a:rPr lang="en-US" altLang="ko-KR" sz="2800" dirty="0"/>
              <a:t>(</a:t>
            </a:r>
            <a:r>
              <a:rPr lang="en-US" sz="2800" dirty="0"/>
              <a:t>access policies)</a:t>
            </a:r>
            <a:r>
              <a:rPr lang="ko-KR" altLang="en-US" sz="2800" dirty="0"/>
              <a:t>은 </a:t>
            </a:r>
            <a:r>
              <a:rPr lang="en-US" sz="2800" dirty="0"/>
              <a:t>container </a:t>
            </a:r>
            <a:r>
              <a:rPr lang="ko-KR" altLang="en-US" sz="2800" dirty="0"/>
              <a:t>레벨로 제공</a:t>
            </a:r>
            <a:endParaRPr lang="en-US" sz="2800" dirty="0"/>
          </a:p>
          <a:p>
            <a:r>
              <a:rPr lang="en-US" sz="2800" dirty="0"/>
              <a:t>Container</a:t>
            </a:r>
            <a:r>
              <a:rPr lang="ko-KR" altLang="en-US" sz="2800" dirty="0"/>
              <a:t>와 함께 </a:t>
            </a:r>
            <a:r>
              <a:rPr lang="en-US" altLang="ko-KR" sz="2800" dirty="0"/>
              <a:t>metadata</a:t>
            </a:r>
            <a:r>
              <a:rPr lang="ko-KR" altLang="en-US" sz="2800" dirty="0"/>
              <a:t>가 보관됨</a:t>
            </a:r>
            <a:endParaRPr lang="en-US" sz="2800" dirty="0"/>
          </a:p>
          <a:p>
            <a:r>
              <a:rPr lang="en-US" sz="2800" dirty="0"/>
              <a:t>Blob</a:t>
            </a:r>
            <a:r>
              <a:rPr lang="ko-KR" altLang="en-US" sz="2800" dirty="0"/>
              <a:t>들의 목록이 </a:t>
            </a:r>
            <a:r>
              <a:rPr lang="en-US" sz="2800" dirty="0"/>
              <a:t>container</a:t>
            </a:r>
            <a:r>
              <a:rPr lang="ko-KR" altLang="en-US" sz="2800" dirty="0"/>
              <a:t>에 존재</a:t>
            </a:r>
            <a:endParaRPr lang="en-US" sz="2800" dirty="0"/>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ko-KR" altLang="en-US" dirty="0"/>
              <a:t>대역폭</a:t>
            </a:r>
            <a:r>
              <a:rPr lang="en-US" altLang="ko-KR" dirty="0"/>
              <a:t>(</a:t>
            </a:r>
            <a:r>
              <a:rPr lang="en-US" dirty="0"/>
              <a:t>Throughput)</a:t>
            </a:r>
          </a:p>
        </p:txBody>
      </p:sp>
      <p:sp>
        <p:nvSpPr>
          <p:cNvPr id="3" name="Content Placeholder 2"/>
          <p:cNvSpPr>
            <a:spLocks noGrp="1"/>
          </p:cNvSpPr>
          <p:nvPr>
            <p:ph sz="quarter" idx="10"/>
          </p:nvPr>
        </p:nvSpPr>
        <p:spPr/>
        <p:txBody>
          <a:bodyPr/>
          <a:lstStyle/>
          <a:p>
            <a:r>
              <a:rPr lang="ko-KR" altLang="en-US" sz="2800" dirty="0"/>
              <a:t>파티션당 제공</a:t>
            </a:r>
            <a:endParaRPr lang="en-US" sz="2800" dirty="0"/>
          </a:p>
          <a:p>
            <a:r>
              <a:rPr lang="en-US" sz="2800" dirty="0"/>
              <a:t>Blob</a:t>
            </a:r>
            <a:r>
              <a:rPr lang="ko-KR" altLang="en-US" sz="2800" dirty="0"/>
              <a:t>당 </a:t>
            </a:r>
            <a:r>
              <a:rPr lang="en-US" sz="2800" dirty="0"/>
              <a:t>60MB/s </a:t>
            </a:r>
            <a:r>
              <a:rPr lang="ko-KR" altLang="en-US" sz="2800" dirty="0"/>
              <a:t>제공</a:t>
            </a:r>
            <a:endParaRPr lang="en-US" sz="2800" dirty="0"/>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a:t>
            </a:r>
            <a:r>
              <a:rPr lang="ko-KR" altLang="en-US" dirty="0"/>
              <a:t>저장소</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 Details</a:t>
            </a:r>
          </a:p>
        </p:txBody>
      </p:sp>
      <p:sp>
        <p:nvSpPr>
          <p:cNvPr id="5" name="Text Placeholder 4"/>
          <p:cNvSpPr>
            <a:spLocks noGrp="1"/>
          </p:cNvSpPr>
          <p:nvPr>
            <p:ph type="body" sz="quarter" idx="11"/>
          </p:nvPr>
        </p:nvSpPr>
        <p:spPr/>
        <p:txBody>
          <a:bodyPr/>
          <a:lstStyle/>
          <a:p>
            <a:r>
              <a:rPr lang="en-US" dirty="0"/>
              <a:t>Associate metadata with blob </a:t>
            </a:r>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Metadata</a:t>
            </a:r>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name</a:t>
            </a:r>
          </a:p>
          <a:p>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a:t>
            </a:r>
            <a:r>
              <a:rPr lang="ko-KR" altLang="en-US" dirty="0"/>
              <a:t>은 항상 이름으로 접근</a:t>
            </a:r>
            <a:endParaRPr lang="en-US" dirty="0">
              <a:solidFill>
                <a:schemeClr val="bg1">
                  <a:alpha val="99000"/>
                </a:schemeClr>
              </a:solidFill>
            </a:endParaRP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Blob Details</a:t>
            </a:r>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a:t>
            </a:r>
            <a:r>
              <a:rPr lang="ko-KR" altLang="en-US" sz="3200" dirty="0">
                <a:solidFill>
                  <a:schemeClr val="tx1"/>
                </a:solidFill>
              </a:rPr>
              <a:t>명령 작업</a:t>
            </a:r>
            <a:endParaRPr lang="en-US" sz="3200" dirty="0">
              <a:solidFill>
                <a:schemeClr val="tx1"/>
              </a:solidFill>
            </a:endParaRP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ko-KR" altLang="en-US" sz="6600" dirty="0">
                <a:solidFill>
                  <a:schemeClr val="bg2"/>
                </a:solidFill>
              </a:rPr>
              <a:t>목차</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Queues</a:t>
            </a: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a:solidFill>
                  <a:schemeClr val="bg1"/>
                </a:solidFill>
                <a:latin typeface="+mj-lt"/>
                <a:sym typeface="Wingdings" panose="05000000000000000000" pitchFamily="2" charset="2"/>
              </a:rPr>
              <a:t>StorSimple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a:t>
            </a:r>
            <a:r>
              <a:rPr lang="ko-KR" altLang="en-US" dirty="0"/>
              <a:t>리스트 샘플</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=Tents</a:t>
            </a: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&lt;Blobs&gt;</a:t>
            </a:r>
          </a:p>
          <a:p>
            <a:r>
              <a:rPr lang="en-NZ" sz="2400" dirty="0">
                <a:solidFill>
                  <a:schemeClr val="bg1">
                    <a:alpha val="99000"/>
                  </a:schemeClr>
                </a:solidFill>
                <a:latin typeface="+mj-lt"/>
                <a:cs typeface="Consolas" pitchFamily="49" charset="0"/>
              </a:rPr>
              <a:t>	&lt;Blob&gt;&lt;Name&gt;Tents/PalaceTent.jpg&lt;/Name&gt;[…]&lt;/Blob&gt;</a:t>
            </a:r>
          </a:p>
          <a:p>
            <a:r>
              <a:rPr lang="en-NZ" sz="2400" dirty="0">
                <a:solidFill>
                  <a:schemeClr val="bg1">
                    <a:alpha val="99000"/>
                  </a:schemeClr>
                </a:solidFill>
                <a:latin typeface="+mj-lt"/>
                <a:cs typeface="Consolas" pitchFamily="49" charset="0"/>
              </a:rPr>
              <a:t>	&lt;Blob&gt;&lt;Name&gt;Tents/ShedTent.jpg&lt;/Name&gt;[…]&lt;/Blob&gt;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a:t>
            </a:r>
            <a:r>
              <a:rPr lang="ko-KR" altLang="en-US" dirty="0"/>
              <a:t>리스트 샘플 전체 응답 </a:t>
            </a:r>
            <a:r>
              <a:rPr lang="en-US" altLang="ko-KR" dirty="0"/>
              <a:t>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p>
        </p:txBody>
      </p:sp>
      <p:sp>
        <p:nvSpPr>
          <p:cNvPr id="8" name="Rectangle 7"/>
          <p:cNvSpPr/>
          <p:nvPr/>
        </p:nvSpPr>
        <p:spPr>
          <a:xfrm>
            <a:off x="1559638" y="5208962"/>
            <a:ext cx="9072724" cy="1200329"/>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&lt;Blob&gt;Canoes/Hybrid.jpg&lt;/Blob&gt;</a:t>
            </a:r>
          </a:p>
          <a:p>
            <a:r>
              <a:rPr lang="en-NZ" sz="2400" dirty="0">
                <a:solidFill>
                  <a:schemeClr val="bg1">
                    <a:alpha val="99000"/>
                  </a:schemeClr>
                </a:solidFill>
                <a:latin typeface="+mj-lt"/>
                <a:cs typeface="Consolas" pitchFamily="49" charset="0"/>
              </a:rPr>
              <a:t>&lt;Blob&gt;Canoes/Flatwater.jpg&lt;/Blob&gt;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&lt;Blob&gt;Canoes/Whitewater.jpg&lt;/Blob&gt;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Block Blob </a:t>
            </a:r>
            <a:r>
              <a:rPr lang="ko-KR" altLang="en-US" dirty="0"/>
              <a:t>업로드</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a:t>Uploading</a:t>
            </a:r>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block </a:t>
            </a:r>
            <a:r>
              <a:rPr lang="ko-KR" altLang="en-US" dirty="0"/>
              <a:t>업로드 혜택</a:t>
            </a:r>
            <a:endParaRPr lang="en-US" dirty="0"/>
          </a:p>
        </p:txBody>
      </p:sp>
      <p:sp>
        <p:nvSpPr>
          <p:cNvPr id="3" name="Content Placeholder 2"/>
          <p:cNvSpPr>
            <a:spLocks noGrp="1"/>
          </p:cNvSpPr>
          <p:nvPr>
            <p:ph sz="quarter" idx="10"/>
          </p:nvPr>
        </p:nvSpPr>
        <p:spPr/>
        <p:txBody>
          <a:bodyPr/>
          <a:lstStyle/>
          <a:p>
            <a:pPr marL="0" indent="0">
              <a:buNone/>
            </a:pPr>
            <a:r>
              <a:rPr lang="ko-KR" altLang="en-US" sz="2800" dirty="0"/>
              <a:t>효율적인 연속 업로드와 재시도</a:t>
            </a:r>
            <a:endParaRPr lang="en-US" sz="2800" dirty="0"/>
          </a:p>
          <a:p>
            <a:pPr marL="0" indent="0">
              <a:buNone/>
            </a:pPr>
            <a:r>
              <a:rPr lang="ko-KR" altLang="en-US" sz="2800" dirty="0"/>
              <a:t>병렬 및 순서와 무관한 </a:t>
            </a:r>
            <a:r>
              <a:rPr lang="en-US" altLang="ko-KR" sz="2800" dirty="0"/>
              <a:t>block </a:t>
            </a:r>
            <a:r>
              <a:rPr lang="ko-KR" altLang="en-US" sz="2800" dirty="0"/>
              <a:t>업로드</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a:t>
            </a:r>
            <a:r>
              <a:rPr lang="ko-KR" altLang="en-US" dirty="0"/>
              <a:t>랜덤</a:t>
            </a:r>
            <a:r>
              <a:rPr lang="en-US" dirty="0"/>
              <a:t> Read/Write</a:t>
            </a:r>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a:solidFill>
                  <a:schemeClr val="bg1">
                    <a:alpha val="99000"/>
                  </a:schemeClr>
                </a:solidFill>
                <a:latin typeface="+mj-lt"/>
              </a:rPr>
              <a:t>Create blob and specify Blob Size = 10 </a:t>
            </a:r>
            <a:r>
              <a:rPr lang="en-US" sz="3000" dirty="0" err="1">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Operations:</a:t>
            </a: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returns:</a:t>
            </a: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data stored in [1536,2048)</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a:t>
            </a:r>
            <a:r>
              <a:rPr lang="ko-KR" altLang="en-US" dirty="0"/>
              <a:t>랜덤</a:t>
            </a:r>
            <a:r>
              <a:rPr lang="en-US" dirty="0"/>
              <a:t> Read/Write</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a:solidFill>
                  <a:schemeClr val="bg1">
                    <a:alpha val="99000"/>
                  </a:schemeClr>
                </a:solidFill>
                <a:latin typeface="+mj-lt"/>
              </a:rPr>
              <a:t>Sparse </a:t>
            </a:r>
            <a:r>
              <a:rPr lang="ko-KR" altLang="en-US" sz="4400" dirty="0">
                <a:solidFill>
                  <a:schemeClr val="bg1">
                    <a:alpha val="99000"/>
                  </a:schemeClr>
                </a:solidFill>
                <a:latin typeface="+mj-lt"/>
              </a:rPr>
              <a:t>저장소</a:t>
            </a:r>
            <a:r>
              <a:rPr lang="en-US" sz="4400" dirty="0">
                <a:solidFill>
                  <a:schemeClr val="bg1">
                    <a:alpha val="99000"/>
                  </a:schemeClr>
                </a:solidFill>
                <a:latin typeface="+mj-lt"/>
              </a:rPr>
              <a:t>:</a:t>
            </a:r>
          </a:p>
          <a:p>
            <a:pPr marL="252000" lvl="1" indent="0">
              <a:spcBef>
                <a:spcPts val="0"/>
              </a:spcBef>
              <a:buNone/>
            </a:pPr>
            <a:r>
              <a:rPr lang="ko-KR" altLang="en-US" sz="4400" dirty="0">
                <a:solidFill>
                  <a:schemeClr val="bg1">
                    <a:alpha val="99000"/>
                  </a:schemeClr>
                </a:solidFill>
                <a:latin typeface="+mj-lt"/>
              </a:rPr>
              <a:t>오직</a:t>
            </a:r>
            <a:r>
              <a:rPr lang="en-US" altLang="ko-KR" sz="4400" dirty="0">
                <a:solidFill>
                  <a:schemeClr val="bg1">
                    <a:alpha val="99000"/>
                  </a:schemeClr>
                </a:solidFill>
                <a:latin typeface="+mj-lt"/>
              </a:rPr>
              <a:t>, page</a:t>
            </a:r>
            <a:r>
              <a:rPr lang="ko-KR" altLang="en-US" sz="4400" dirty="0">
                <a:solidFill>
                  <a:schemeClr val="bg1">
                    <a:alpha val="99000"/>
                  </a:schemeClr>
                </a:solidFill>
                <a:latin typeface="+mj-lt"/>
              </a:rPr>
              <a:t>에 데이터가 저장될때 비용이 부과됨 </a:t>
            </a:r>
            <a:endParaRPr lang="en-US" altLang="ko-KR" sz="4400" dirty="0">
              <a:solidFill>
                <a:schemeClr val="bg1">
                  <a:alpha val="99000"/>
                </a:schemeClr>
              </a:solidFill>
              <a:latin typeface="+mj-lt"/>
            </a:endParaRPr>
          </a:p>
          <a:p>
            <a:pPr marL="252000" lvl="1" indent="0">
              <a:spcBef>
                <a:spcPts val="0"/>
              </a:spcBef>
              <a:buNone/>
            </a:pPr>
            <a:r>
              <a:rPr lang="en-US" sz="4400" dirty="0">
                <a:solidFill>
                  <a:schemeClr val="bg1">
                    <a:alpha val="99000"/>
                  </a:schemeClr>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a:t>Shared Access 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spcBef>
                <a:spcPts val="1200"/>
              </a:spcBef>
              <a:buNone/>
            </a:pPr>
            <a:r>
              <a:rPr lang="en-US" sz="2800" dirty="0"/>
              <a:t>Blob</a:t>
            </a:r>
            <a:r>
              <a:rPr lang="ko-KR" altLang="en-US" sz="2800" dirty="0"/>
              <a:t>과 </a:t>
            </a:r>
            <a:r>
              <a:rPr lang="en-NZ" altLang="ko-KR" sz="2800" dirty="0"/>
              <a:t>containers  </a:t>
            </a:r>
            <a:r>
              <a:rPr lang="ko-KR" altLang="en-US" sz="2800" dirty="0"/>
              <a:t>접근 제어를 위한 방안</a:t>
            </a:r>
            <a:endParaRPr lang="en-NZ" sz="2800" dirty="0"/>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a:t>Ad-hoc:	</a:t>
            </a:r>
            <a:r>
              <a:rPr lang="ko-KR" altLang="en-US" sz="3200" spc="-51" dirty="0"/>
              <a:t>정책기반</a:t>
            </a:r>
            <a:r>
              <a:rPr lang="en-NZ" sz="3200" spc="-51" dirty="0"/>
              <a:t>:</a:t>
            </a:r>
            <a:br>
              <a:rPr lang="en-NZ" sz="4000" spc="-51" dirty="0"/>
            </a:br>
            <a:r>
              <a:rPr lang="en-NZ" sz="4000" spc="-51" dirty="0"/>
              <a:t>Stored Access Policy	Shared 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a:t>Shared Access Signatures </a:t>
            </a:r>
            <a:br>
              <a:rPr lang="en-NZ" dirty="0"/>
            </a:br>
            <a:r>
              <a:rPr lang="en-NZ" dirty="0"/>
              <a:t>	– </a:t>
            </a:r>
            <a:r>
              <a:rPr lang="ko-KR" altLang="en-US" dirty="0"/>
              <a:t>두가지 접근 방안</a:t>
            </a:r>
            <a:endParaRPr lang="en-NZ" dirty="0"/>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a:t>
            </a:r>
            <a:r>
              <a:rPr lang="ko-KR" altLang="en-US" dirty="0"/>
              <a:t>저장소 아키텍처</a:t>
            </a:r>
            <a:endParaRPr lang="en-US" dirty="0"/>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Index 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Blob Head</a:t>
            </a: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Queue Head</a:t>
            </a: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Table Head</a:t>
            </a: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File Share Head</a:t>
              </a: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a:t>Shared Access Signatures –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a:latin typeface="+mj-lt"/>
            </a:endParaRPr>
          </a:p>
          <a:p>
            <a:pPr marL="252000" lvl="1" indent="0">
              <a:spcBef>
                <a:spcPts val="1200"/>
              </a:spcBef>
              <a:buNone/>
            </a:pPr>
            <a:r>
              <a:rPr lang="ko-KR" altLang="en-US" sz="2800" spc="-51" dirty="0">
                <a:latin typeface="+mj-lt"/>
              </a:rPr>
              <a:t>짧은 기간에 사용하고 재발행</a:t>
            </a:r>
            <a:endParaRPr lang="en-NZ" sz="2800" spc="-51" dirty="0">
              <a:latin typeface="+mj-lt"/>
            </a:endParaRPr>
          </a:p>
          <a:p>
            <a:pPr marL="252000" lvl="1" indent="0">
              <a:spcBef>
                <a:spcPts val="1200"/>
              </a:spcBef>
              <a:buNone/>
            </a:pPr>
            <a:r>
              <a:rPr lang="ko-KR" altLang="en-US" sz="2800" spc="-51" dirty="0">
                <a:latin typeface="+mj-lt"/>
              </a:rPr>
              <a:t>삭제할 수 있는 </a:t>
            </a:r>
            <a:r>
              <a:rPr lang="en-NZ" sz="2800" spc="-51" dirty="0">
                <a:latin typeface="+mj-lt"/>
              </a:rPr>
              <a:t>container </a:t>
            </a:r>
            <a:r>
              <a:rPr lang="ko-KR" altLang="en-US" sz="2800" spc="-51" dirty="0">
                <a:latin typeface="+mj-lt"/>
              </a:rPr>
              <a:t>레벨 정책에 적용</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a:t>
            </a:r>
            <a:r>
              <a:rPr lang="en-NZ" altLang="ko-KR" sz="4000" dirty="0"/>
              <a:t>Signatures</a:t>
            </a:r>
            <a:endParaRPr lang="en-NZ" sz="4000"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a:p>
          <a:p>
            <a:pPr marL="0" indent="0" algn="l">
              <a:spcBef>
                <a:spcPts val="1200"/>
              </a:spcBef>
              <a:buNone/>
            </a:pPr>
            <a:r>
              <a:rPr lang="ko-KR" altLang="en-US" sz="2800" b="1" dirty="0">
                <a:latin typeface="+mn-lt"/>
              </a:rPr>
              <a:t>짧은 기간의 </a:t>
            </a:r>
            <a:r>
              <a:rPr lang="en-NZ" sz="2800" b="1" dirty="0">
                <a:latin typeface="+mn-lt"/>
              </a:rPr>
              <a:t>Shared Access Signature </a:t>
            </a:r>
            <a:r>
              <a:rPr lang="ko-KR" altLang="en-US" sz="2800" b="1" dirty="0">
                <a:latin typeface="+mn-lt"/>
              </a:rPr>
              <a:t>생성</a:t>
            </a:r>
            <a:endParaRPr lang="en-NZ" sz="2800" b="1" dirty="0">
              <a:latin typeface="+mn-lt"/>
            </a:endParaRPr>
          </a:p>
          <a:p>
            <a:pPr marL="252000" lvl="1" indent="0">
              <a:lnSpc>
                <a:spcPct val="110000"/>
              </a:lnSpc>
              <a:spcBef>
                <a:spcPts val="1200"/>
              </a:spcBef>
              <a:buNone/>
            </a:pPr>
            <a:r>
              <a:rPr lang="en-NZ" sz="2800" spc="-51" dirty="0">
                <a:latin typeface="+mj-lt"/>
              </a:rPr>
              <a:t>Blob </a:t>
            </a:r>
            <a:r>
              <a:rPr lang="ko-KR" altLang="en-US" sz="2800" spc="-51" dirty="0">
                <a:latin typeface="+mj-lt"/>
              </a:rPr>
              <a:t>또는 </a:t>
            </a:r>
            <a:r>
              <a:rPr lang="en-NZ" sz="2800" spc="-51" dirty="0">
                <a:latin typeface="+mj-lt"/>
              </a:rPr>
              <a:t>Container</a:t>
            </a:r>
            <a:r>
              <a:rPr lang="ko-KR" altLang="en-US" sz="2800" spc="-51" dirty="0">
                <a:latin typeface="+mj-lt"/>
              </a:rPr>
              <a:t>에 사인</a:t>
            </a:r>
            <a:endParaRPr lang="en-NZ" sz="2800" spc="-51" dirty="0">
              <a:latin typeface="+mj-lt"/>
            </a:endParaRP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a:t>
            </a:r>
            <a:r>
              <a:rPr lang="ko-KR" altLang="en-US" sz="2800" spc="-51" dirty="0">
                <a:latin typeface="+mj-lt"/>
              </a:rPr>
              <a:t>와</a:t>
            </a:r>
            <a:r>
              <a:rPr lang="en-NZ" sz="2800" spc="-51" dirty="0">
                <a:latin typeface="+mj-lt"/>
              </a:rPr>
              <a:t> Permissions</a:t>
            </a:r>
          </a:p>
          <a:p>
            <a:pPr marL="252000" lvl="1" indent="0">
              <a:lnSpc>
                <a:spcPct val="110000"/>
              </a:lnSpc>
              <a:spcBef>
                <a:spcPts val="1200"/>
              </a:spcBef>
              <a:buNone/>
            </a:pPr>
            <a:r>
              <a:rPr lang="ko-KR" altLang="en-US" sz="2800" spc="-51" dirty="0"/>
              <a:t>필드에  </a:t>
            </a:r>
            <a:r>
              <a:rPr lang="en-NZ" sz="2800" spc="-51" dirty="0">
                <a:latin typeface="+mj-lt"/>
              </a:rPr>
              <a:t>HMAC-SHA256 </a:t>
            </a:r>
            <a:r>
              <a:rPr lang="ko-KR" altLang="en-US" sz="2800" spc="-51" dirty="0">
                <a:latin typeface="+mj-lt"/>
              </a:rPr>
              <a:t>사인</a:t>
            </a:r>
            <a:endParaRPr lang="en-NZ" sz="2800" dirty="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a:t>
            </a:r>
            <a:r>
              <a:rPr lang="en-NZ" altLang="ko-KR" sz="4000" dirty="0"/>
              <a:t>Signatures</a:t>
            </a:r>
            <a:endParaRPr lang="en-NZ" sz="4000"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a:p>
          <a:p>
            <a:pPr marL="0" indent="0" algn="l">
              <a:spcBef>
                <a:spcPts val="1200"/>
              </a:spcBef>
              <a:buNone/>
            </a:pPr>
            <a:r>
              <a:rPr lang="ko-KR" altLang="en-US" sz="2800" spc="-51" dirty="0">
                <a:latin typeface="+mj-lt"/>
              </a:rPr>
              <a:t>적용 사례</a:t>
            </a:r>
            <a:endParaRPr lang="en-US" altLang="ko-KR" sz="2800" spc="-51" dirty="0">
              <a:latin typeface="+mj-lt"/>
            </a:endParaRPr>
          </a:p>
          <a:p>
            <a:pPr marL="0" indent="0" algn="l">
              <a:spcBef>
                <a:spcPts val="1200"/>
              </a:spcBef>
              <a:buNone/>
            </a:pPr>
            <a:r>
              <a:rPr lang="en-NZ" sz="2800" spc="-51" dirty="0">
                <a:latin typeface="+mj-lt"/>
              </a:rPr>
              <a:t>URL</a:t>
            </a:r>
            <a:r>
              <a:rPr lang="ko-KR" altLang="en-US" sz="2800" spc="-51" dirty="0">
                <a:latin typeface="+mj-lt"/>
              </a:rPr>
              <a:t>에 </a:t>
            </a:r>
            <a:r>
              <a:rPr lang="en-US" altLang="ko-KR" sz="2800" spc="-51" dirty="0">
                <a:latin typeface="+mj-lt"/>
              </a:rPr>
              <a:t>1</a:t>
            </a:r>
            <a:r>
              <a:rPr lang="ko-KR" altLang="en-US" sz="2800" spc="-51" dirty="0">
                <a:latin typeface="+mj-lt"/>
              </a:rPr>
              <a:t>회 적용</a:t>
            </a:r>
            <a:endParaRPr lang="en-NZ" sz="2800" spc="-51" dirty="0">
              <a:latin typeface="+mj-lt"/>
            </a:endParaRPr>
          </a:p>
          <a:p>
            <a:pPr marL="252000" lvl="1" indent="0">
              <a:lnSpc>
                <a:spcPct val="110000"/>
              </a:lnSpc>
              <a:spcBef>
                <a:spcPts val="1200"/>
              </a:spcBef>
              <a:buNone/>
            </a:pPr>
            <a:r>
              <a:rPr lang="en-NZ" sz="2800" spc="-51" dirty="0">
                <a:latin typeface="+mj-lt"/>
              </a:rPr>
              <a:t>E.g. </a:t>
            </a:r>
            <a:r>
              <a:rPr lang="ko-KR" altLang="en-US" sz="2800" spc="-51" dirty="0">
                <a:latin typeface="+mj-lt"/>
              </a:rPr>
              <a:t>모바일 클라이언트에게 </a:t>
            </a:r>
            <a:r>
              <a:rPr lang="en-NZ" altLang="ko-KR" sz="2800" spc="-51" dirty="0"/>
              <a:t>container </a:t>
            </a:r>
            <a:r>
              <a:rPr lang="ko-KR" altLang="en-US" sz="2800" spc="-51" dirty="0"/>
              <a:t>에 업로드를 위한 </a:t>
            </a:r>
            <a:r>
              <a:rPr lang="en-US" altLang="ko-KR" sz="2800" spc="-51" dirty="0">
                <a:latin typeface="+mj-lt"/>
              </a:rPr>
              <a:t>URL</a:t>
            </a:r>
            <a:r>
              <a:rPr lang="ko-KR" altLang="en-US" sz="2800" spc="-51" dirty="0">
                <a:latin typeface="+mj-lt"/>
              </a:rPr>
              <a:t>을 제공</a:t>
            </a:r>
            <a:endParaRPr lang="en-NZ" sz="3200" spc="-51" dirty="0">
              <a:latin typeface="+mj-lt"/>
            </a:endParaRP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Signatures</a:t>
            </a:r>
            <a:br>
              <a:rPr lang="en-NZ" dirty="0"/>
            </a:br>
            <a:r>
              <a:rPr lang="en-NZ" sz="4400" dirty="0"/>
              <a:t>Ad 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a:latin typeface="+mn-lt"/>
            </a:endParaRPr>
          </a:p>
          <a:p>
            <a:pPr marL="0" indent="0">
              <a:spcBef>
                <a:spcPts val="1200"/>
              </a:spcBef>
              <a:buNone/>
            </a:pPr>
            <a:r>
              <a:rPr lang="en-NZ" sz="2800" b="1" dirty="0">
                <a:latin typeface="+mn-lt"/>
              </a:rPr>
              <a:t>Container </a:t>
            </a:r>
            <a:r>
              <a:rPr lang="ko-KR" altLang="en-US" sz="2800" b="1" dirty="0">
                <a:latin typeface="+mn-lt"/>
              </a:rPr>
              <a:t>레벨 정책 생성</a:t>
            </a:r>
            <a:endParaRPr lang="en-NZ" sz="2800" b="1" dirty="0"/>
          </a:p>
          <a:p>
            <a:pPr marL="252000" lvl="1" indent="0">
              <a:lnSpc>
                <a:spcPct val="110000"/>
              </a:lnSpc>
              <a:spcBef>
                <a:spcPts val="1200"/>
              </a:spcBef>
              <a:buNone/>
            </a:pPr>
            <a:r>
              <a:rPr lang="en-US" sz="2800" spc="-51" dirty="0" err="1">
                <a:latin typeface="+mj-lt"/>
              </a:rPr>
              <a:t>StartTime</a:t>
            </a:r>
            <a:r>
              <a:rPr lang="en-US" sz="2800" spc="-51" dirty="0">
                <a:latin typeface="+mj-lt"/>
              </a:rPr>
              <a:t>, </a:t>
            </a:r>
            <a:r>
              <a:rPr lang="en-US" sz="2800" spc="-51" dirty="0" err="1">
                <a:latin typeface="+mj-lt"/>
              </a:rPr>
              <a:t>ExpiryTime</a:t>
            </a:r>
            <a:r>
              <a:rPr lang="en-US" sz="2800" spc="-51" dirty="0">
                <a:latin typeface="+mj-lt"/>
              </a:rPr>
              <a:t>, Permissions </a:t>
            </a:r>
            <a:r>
              <a:rPr lang="ko-KR" altLang="en-US" sz="2800" spc="-51" dirty="0">
                <a:latin typeface="+mj-lt"/>
              </a:rPr>
              <a:t>을 지정</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a:latin typeface="+mn-lt"/>
            </a:endParaRPr>
          </a:p>
          <a:p>
            <a:pPr marL="0" indent="0" algn="l">
              <a:spcBef>
                <a:spcPts val="1200"/>
              </a:spcBef>
              <a:buNone/>
            </a:pPr>
            <a:r>
              <a:rPr lang="en-NZ" sz="2800" b="1" dirty="0">
                <a:latin typeface="+mn-lt"/>
              </a:rPr>
              <a:t>Shared Access Signature URL </a:t>
            </a:r>
            <a:r>
              <a:rPr lang="ko-KR" altLang="en-US" sz="2800" b="1" dirty="0">
                <a:latin typeface="+mn-lt"/>
              </a:rPr>
              <a:t>생성</a:t>
            </a:r>
            <a:endParaRPr lang="en-NZ" sz="2800" b="1" dirty="0">
              <a:latin typeface="+mn-lt"/>
            </a:endParaRPr>
          </a:p>
          <a:p>
            <a:pPr marL="252000" lvl="1" indent="0">
              <a:lnSpc>
                <a:spcPct val="110000"/>
              </a:lnSpc>
              <a:spcBef>
                <a:spcPts val="1200"/>
              </a:spcBef>
              <a:buNone/>
            </a:pPr>
            <a:r>
              <a:rPr lang="ko-KR" altLang="en-US" sz="2800" spc="-51" dirty="0">
                <a:latin typeface="+mj-lt"/>
              </a:rPr>
              <a:t>사인된 </a:t>
            </a:r>
            <a:r>
              <a:rPr lang="en-US" altLang="ko-KR" sz="2800" spc="-51" dirty="0">
                <a:latin typeface="+mj-lt"/>
              </a:rPr>
              <a:t>blob</a:t>
            </a:r>
            <a:r>
              <a:rPr lang="ko-KR" altLang="en-US" sz="2800" spc="-51" dirty="0">
                <a:latin typeface="+mj-lt"/>
              </a:rPr>
              <a:t>이나 </a:t>
            </a:r>
            <a:r>
              <a:rPr lang="en-US" altLang="ko-KR" sz="2800" spc="-51" dirty="0">
                <a:latin typeface="+mj-lt"/>
              </a:rPr>
              <a:t>container</a:t>
            </a:r>
            <a:endParaRPr lang="en-NZ" sz="2800" spc="-51" dirty="0">
              <a:latin typeface="+mj-lt"/>
            </a:endParaRPr>
          </a:p>
          <a:p>
            <a:pPr marL="252000" lvl="1" indent="0">
              <a:lnSpc>
                <a:spcPct val="110000"/>
              </a:lnSpc>
              <a:spcBef>
                <a:spcPts val="1200"/>
              </a:spcBef>
              <a:buNone/>
            </a:pPr>
            <a:r>
              <a:rPr lang="ko-KR" altLang="en-US" sz="2800" spc="-51" dirty="0">
                <a:latin typeface="+mj-lt"/>
              </a:rPr>
              <a:t>사인된 </a:t>
            </a:r>
            <a:r>
              <a:rPr lang="en-US" sz="2800" spc="-51" dirty="0">
                <a:latin typeface="+mj-lt"/>
              </a:rPr>
              <a:t>identifier </a:t>
            </a:r>
            <a:r>
              <a:rPr lang="en-NZ" sz="2800" spc="-51" dirty="0">
                <a:latin typeface="+mj-lt"/>
              </a:rPr>
              <a:t>Optional pointer to container </a:t>
            </a:r>
            <a:r>
              <a:rPr lang="ko-KR" altLang="en-US" sz="2800" spc="-51" dirty="0">
                <a:latin typeface="+mj-lt"/>
              </a:rPr>
              <a:t>정책</a:t>
            </a:r>
            <a:endParaRPr lang="en-NZ" sz="2800" spc="-51" dirty="0">
              <a:latin typeface="+mj-lt"/>
            </a:endParaRP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a:p>
          <a:p>
            <a:pPr marL="0" indent="0" algn="l">
              <a:spcBef>
                <a:spcPts val="1200"/>
              </a:spcBef>
              <a:spcAft>
                <a:spcPts val="900"/>
              </a:spcAft>
              <a:buNone/>
            </a:pPr>
            <a:r>
              <a:rPr lang="en-NZ" sz="2800" b="1" dirty="0">
                <a:latin typeface="+mn-lt"/>
              </a:rPr>
              <a:t>Use case</a:t>
            </a:r>
          </a:p>
          <a:p>
            <a:pPr marL="252000" lvl="1" indent="0">
              <a:lnSpc>
                <a:spcPct val="110000"/>
              </a:lnSpc>
              <a:spcBef>
                <a:spcPts val="1200"/>
              </a:spcBef>
              <a:buNone/>
            </a:pPr>
            <a:r>
              <a:rPr lang="ko-KR" altLang="en-US" sz="2800" spc="-51" dirty="0">
                <a:latin typeface="+mj-lt"/>
              </a:rPr>
              <a:t>회수 가능한 권한을 특정 사용자나 그룹에 부여</a:t>
            </a:r>
            <a:endParaRPr lang="en-NZ" sz="2800" spc="-51" dirty="0">
              <a:latin typeface="+mj-lt"/>
            </a:endParaRPr>
          </a:p>
          <a:p>
            <a:pPr marL="252000" lvl="1" indent="0">
              <a:lnSpc>
                <a:spcPct val="110000"/>
              </a:lnSpc>
              <a:spcBef>
                <a:spcPts val="1200"/>
              </a:spcBef>
              <a:buNone/>
            </a:pPr>
            <a:r>
              <a:rPr lang="en-NZ" sz="2800" spc="-51" dirty="0">
                <a:latin typeface="+mj-lt"/>
              </a:rPr>
              <a:t>revoke: container </a:t>
            </a:r>
            <a:r>
              <a:rPr lang="ko-KR" altLang="en-US" sz="2800" spc="-51" dirty="0">
                <a:latin typeface="+mj-lt"/>
              </a:rPr>
              <a:t>정책을 수정하거나 삭제</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ko-KR" altLang="en-US" dirty="0"/>
              <a:t>정책</a:t>
            </a:r>
            <a:br>
              <a:rPr lang="en-NZ" dirty="0"/>
            </a:br>
            <a:r>
              <a:rPr lang="ko-KR" altLang="en-US" sz="4400" dirty="0"/>
              <a:t>정책 기반</a:t>
            </a:r>
            <a:r>
              <a:rPr lang="en-NZ" sz="4400" dirty="0"/>
              <a:t>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Shared Access Signatures</a:t>
            </a:r>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Files</a:t>
            </a:r>
          </a:p>
        </p:txBody>
      </p:sp>
    </p:spTree>
    <p:extLst>
      <p:ext uri="{BB962C8B-B14F-4D97-AF65-F5344CB8AC3E}">
        <p14:creationId xmlns:p14="http://schemas.microsoft.com/office/powerpoint/2010/main" val="2841152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Blobs</a:t>
            </a:r>
          </a:p>
        </p:txBody>
      </p:sp>
    </p:spTree>
    <p:extLst>
      <p:ext uri="{BB962C8B-B14F-4D97-AF65-F5344CB8AC3E}">
        <p14:creationId xmlns:p14="http://schemas.microsoft.com/office/powerpoint/2010/main" val="888477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Files</a:t>
            </a:r>
          </a:p>
        </p:txBody>
      </p:sp>
    </p:spTree>
    <p:extLst>
      <p:ext uri="{BB962C8B-B14F-4D97-AF65-F5344CB8AC3E}">
        <p14:creationId xmlns:p14="http://schemas.microsoft.com/office/powerpoint/2010/main" val="4009810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Quotes</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a:solidFill>
                  <a:srgbClr val="000000"/>
                </a:solidFill>
              </a:rPr>
              <a:t>Sharing Files – </a:t>
            </a:r>
            <a:r>
              <a:rPr lang="ko-KR" altLang="en-US" sz="3600" dirty="0">
                <a:solidFill>
                  <a:srgbClr val="000000"/>
                </a:solidFill>
              </a:rPr>
              <a:t>예전 방식</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altLang="ko-KR" sz="2800" dirty="0"/>
              <a:t>Azure</a:t>
            </a:r>
            <a:r>
              <a:rPr lang="ko-KR" altLang="en-US" sz="2800" dirty="0"/>
              <a:t>의 공유된</a:t>
            </a:r>
            <a:r>
              <a:rPr lang="en-US" sz="2800" dirty="0"/>
              <a:t> </a:t>
            </a:r>
            <a:r>
              <a:rPr lang="ko-KR" altLang="en-US" sz="2800" dirty="0"/>
              <a:t>네트워크 파일 저장소</a:t>
            </a:r>
            <a:endParaRPr lang="en-US" sz="2800" dirty="0"/>
          </a:p>
          <a:p>
            <a:r>
              <a:rPr lang="ko-KR" altLang="en-US" sz="2800" dirty="0"/>
              <a:t>가용성</a:t>
            </a:r>
            <a:r>
              <a:rPr lang="en-US" altLang="ko-KR" sz="2800" dirty="0"/>
              <a:t>, </a:t>
            </a:r>
            <a:r>
              <a:rPr lang="ko-KR" altLang="en-US" sz="2800" dirty="0"/>
              <a:t>안정성</a:t>
            </a:r>
            <a:r>
              <a:rPr lang="en-US" altLang="ko-KR" sz="2800" dirty="0"/>
              <a:t>, </a:t>
            </a:r>
            <a:r>
              <a:rPr lang="ko-KR" altLang="en-US" sz="2800" dirty="0"/>
              <a:t>확장성과 관리되는 자동화 서비스</a:t>
            </a:r>
            <a:endParaRPr lang="en-US" altLang="ko-KR" sz="2800" dirty="0"/>
          </a:p>
          <a:p>
            <a:r>
              <a:rPr lang="ko-KR" altLang="en-US" sz="2800" dirty="0"/>
              <a:t>두개의 인터페이스 지원</a:t>
            </a:r>
            <a:r>
              <a:rPr lang="en-US" sz="2800" dirty="0"/>
              <a:t>: SMB,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 – </a:t>
            </a:r>
            <a:r>
              <a:rPr lang="ko-KR" altLang="en-US" dirty="0">
                <a:solidFill>
                  <a:srgbClr val="000000"/>
                </a:solidFill>
              </a:rPr>
              <a:t>적용예</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VM</a:t>
            </a:r>
            <a:r>
              <a:rPr lang="ko-KR" altLang="en-US" sz="3200" dirty="0"/>
              <a:t>과</a:t>
            </a:r>
            <a:r>
              <a:rPr lang="en-US" sz="3200" dirty="0"/>
              <a:t> </a:t>
            </a:r>
            <a:r>
              <a:rPr lang="ko-KR" altLang="en-US" sz="3200" dirty="0"/>
              <a:t>어플리케이션간 공유하는 데이터</a:t>
            </a:r>
            <a:endParaRPr lang="en-US" sz="3200" dirty="0"/>
          </a:p>
          <a:p>
            <a:pPr>
              <a:lnSpc>
                <a:spcPct val="200000"/>
              </a:lnSpc>
            </a:pPr>
            <a:r>
              <a:rPr lang="ko-KR" altLang="en-US" sz="3200" dirty="0"/>
              <a:t>서비스들의 설정 공유 </a:t>
            </a:r>
            <a:endParaRPr lang="en-US" altLang="ko-KR" sz="3200" dirty="0"/>
          </a:p>
          <a:p>
            <a:pPr>
              <a:lnSpc>
                <a:spcPct val="200000"/>
              </a:lnSpc>
            </a:pPr>
            <a:r>
              <a:rPr lang="ko-KR" altLang="en-US" sz="3200" dirty="0"/>
              <a:t>개발</a:t>
            </a:r>
            <a:r>
              <a:rPr lang="en-US" altLang="ko-KR" sz="3200" dirty="0"/>
              <a:t>/</a:t>
            </a:r>
            <a:r>
              <a:rPr lang="ko-KR" altLang="en-US" sz="3200" dirty="0"/>
              <a:t>테스트</a:t>
            </a:r>
            <a:r>
              <a:rPr lang="en-US" altLang="ko-KR" sz="3200" dirty="0"/>
              <a:t>/</a:t>
            </a:r>
            <a:r>
              <a:rPr lang="ko-KR" altLang="en-US" sz="3200" dirty="0"/>
              <a:t>디버깅</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Queues</a:t>
            </a:r>
          </a:p>
        </p:txBody>
      </p:sp>
    </p:spTree>
    <p:extLst>
      <p:ext uri="{BB962C8B-B14F-4D97-AF65-F5344CB8AC3E}">
        <p14:creationId xmlns:p14="http://schemas.microsoft.com/office/powerpoint/2010/main" val="41819046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Queue?</a:t>
            </a:r>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t>Queue length reflects how well the backend processing nodes are doing. </a:t>
            </a:r>
          </a:p>
          <a:p>
            <a:pPr marL="0" indent="0">
              <a:lnSpc>
                <a:spcPct val="150000"/>
              </a:lnSpc>
              <a:spcBef>
                <a:spcPts val="1200"/>
              </a:spcBef>
              <a:buNone/>
            </a:pPr>
            <a:r>
              <a:rPr lang="en-US" sz="3200" dirty="0"/>
              <a:t>Decouples the application.</a:t>
            </a:r>
          </a:p>
          <a:p>
            <a:pPr marL="0" indent="0">
              <a:lnSpc>
                <a:spcPct val="150000"/>
              </a:lnSpc>
              <a:spcBef>
                <a:spcPts val="1200"/>
              </a:spcBef>
              <a:buNone/>
            </a:pPr>
            <a:r>
              <a:rPr lang="en-US" sz="3200" dirty="0"/>
              <a:t>Flexibility of efficient resource usage within an application.</a:t>
            </a:r>
          </a:p>
          <a:p>
            <a:pPr marL="0" indent="0">
              <a:lnSpc>
                <a:spcPct val="150000"/>
              </a:lnSpc>
              <a:spcBef>
                <a:spcPts val="1200"/>
              </a:spcBef>
              <a:buNone/>
            </a:pPr>
            <a:r>
              <a:rPr lang="en-US" sz="3200" dirty="0"/>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a:t>
            </a:r>
            <a:r>
              <a:rPr lang="ko-KR" altLang="en-US" dirty="0"/>
              <a:t>구성요소</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ko-KR" altLang="en-US" sz="2800" dirty="0"/>
              <a:t>저장소 계정 </a:t>
            </a:r>
            <a:r>
              <a:rPr lang="en-US" sz="2800" dirty="0"/>
              <a:t>: </a:t>
            </a:r>
            <a:r>
              <a:rPr lang="ko-KR" altLang="en-US" sz="2800" dirty="0"/>
              <a:t>모든 </a:t>
            </a:r>
            <a:r>
              <a:rPr lang="en-US" altLang="ko-KR" sz="2800" dirty="0"/>
              <a:t>Azure </a:t>
            </a:r>
            <a:r>
              <a:rPr lang="ko-KR" altLang="en-US" sz="2800" dirty="0"/>
              <a:t>저장소 접근은 저장소 계정을 통해 처리 </a:t>
            </a:r>
            <a:endParaRPr lang="en-US" altLang="ko-KR" sz="2800" dirty="0"/>
          </a:p>
          <a:p>
            <a:r>
              <a:rPr lang="en-US" sz="2800" dirty="0"/>
              <a:t>Queue: queue</a:t>
            </a:r>
            <a:r>
              <a:rPr lang="ko-KR" altLang="en-US" sz="2800" dirty="0"/>
              <a:t>는 여러개의 </a:t>
            </a:r>
            <a:r>
              <a:rPr lang="en-US" altLang="ko-KR" sz="2800" dirty="0"/>
              <a:t>message</a:t>
            </a:r>
            <a:r>
              <a:rPr lang="ko-KR" altLang="en-US" sz="2800" dirty="0"/>
              <a:t>를 소유</a:t>
            </a:r>
            <a:endParaRPr lang="en-US" sz="2800" dirty="0"/>
          </a:p>
          <a:p>
            <a:r>
              <a:rPr lang="en-US" sz="2800" dirty="0"/>
              <a:t>Message: message</a:t>
            </a:r>
            <a:r>
              <a:rPr lang="ko-KR" altLang="en-US" sz="2800" dirty="0"/>
              <a:t>는 </a:t>
            </a:r>
            <a:r>
              <a:rPr lang="en-US" altLang="ko-KR" sz="2800" dirty="0"/>
              <a:t>64KB</a:t>
            </a:r>
            <a:r>
              <a:rPr lang="ko-KR" altLang="en-US" sz="2800" dirty="0"/>
              <a:t>까지 저장 가능한 포맷</a:t>
            </a:r>
            <a:endParaRPr lang="en-US" sz="2800" dirty="0"/>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ko-KR" altLang="en-US" dirty="0"/>
              <a:t>형식</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a:t>
            </a:r>
            <a:r>
              <a:rPr lang="ko-KR" altLang="en-US" sz="3600" dirty="0"/>
              <a:t>는 아래의 </a:t>
            </a:r>
            <a:r>
              <a:rPr lang="en-US" altLang="ko-KR" sz="3600" dirty="0"/>
              <a:t>URL </a:t>
            </a:r>
            <a:r>
              <a:rPr lang="ko-KR" altLang="en-US" sz="3600" dirty="0"/>
              <a:t>형식으로 접근 가능</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ko-KR" altLang="en-US" dirty="0"/>
              <a:t>형식</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http://myaccount.queue.core.windows.net/imagesToDownload</a:t>
            </a:r>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Example:</a:t>
            </a:r>
          </a:p>
        </p:txBody>
      </p:sp>
    </p:spTree>
    <p:extLst>
      <p:ext uri="{BB962C8B-B14F-4D97-AF65-F5344CB8AC3E}">
        <p14:creationId xmlns:p14="http://schemas.microsoft.com/office/powerpoint/2010/main" val="14139478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비동기 처리를 위한 웹 어플리케이션</a:t>
            </a: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 </a:t>
            </a:r>
            <a:r>
              <a:rPr lang="ko-KR" altLang="en-US" dirty="0"/>
              <a:t>기반</a:t>
            </a:r>
            <a:r>
              <a:rPr lang="en-NZ" dirty="0"/>
              <a:t> </a:t>
            </a:r>
            <a:r>
              <a:rPr lang="ko-KR" altLang="en-US" dirty="0"/>
              <a:t>부하 조절 패턴</a:t>
            </a:r>
            <a:endParaRPr lang="en-NZ" dirty="0"/>
          </a:p>
        </p:txBody>
      </p:sp>
    </p:spTree>
    <p:extLst>
      <p:ext uri="{BB962C8B-B14F-4D97-AF65-F5344CB8AC3E}">
        <p14:creationId xmlns:p14="http://schemas.microsoft.com/office/powerpoint/2010/main" val="24864205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Queue Considerations</a:t>
            </a:r>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tx1"/>
                </a:solidFill>
              </a:rPr>
              <a:t>Message</a:t>
            </a:r>
            <a:r>
              <a:rPr lang="ko-KR" altLang="en-US" sz="3200" dirty="0">
                <a:solidFill>
                  <a:schemeClr val="tx1"/>
                </a:solidFill>
              </a:rPr>
              <a:t>들은 순차처리되나 </a:t>
            </a:r>
            <a:r>
              <a:rPr lang="en-US" altLang="ko-KR" sz="3200" dirty="0">
                <a:solidFill>
                  <a:schemeClr val="tx1"/>
                </a:solidFill>
              </a:rPr>
              <a:t>FIFO</a:t>
            </a:r>
            <a:r>
              <a:rPr lang="ko-KR" altLang="en-US" sz="3200" dirty="0">
                <a:solidFill>
                  <a:schemeClr val="tx1"/>
                </a:solidFill>
              </a:rPr>
              <a:t>를 보장하지는 않음</a:t>
            </a:r>
            <a:endParaRPr lang="en-US" sz="3200" dirty="0">
              <a:solidFill>
                <a:schemeClr val="tx1"/>
              </a:solidFill>
            </a:endParaRPr>
          </a:p>
          <a:p>
            <a:pPr marL="0" indent="0">
              <a:lnSpc>
                <a:spcPct val="150000"/>
              </a:lnSpc>
              <a:buNone/>
            </a:pPr>
            <a:r>
              <a:rPr lang="en-US" sz="3200" dirty="0">
                <a:solidFill>
                  <a:schemeClr val="tx1"/>
                </a:solidFill>
              </a:rPr>
              <a:t>Message</a:t>
            </a:r>
            <a:r>
              <a:rPr lang="ko-KR" altLang="en-US" sz="3200" dirty="0">
                <a:solidFill>
                  <a:schemeClr val="tx1"/>
                </a:solidFill>
              </a:rPr>
              <a:t>는 적어도 한번 처리되어야 함</a:t>
            </a:r>
            <a:endParaRPr lang="en-US" sz="3200" dirty="0">
              <a:solidFill>
                <a:schemeClr val="tx1"/>
              </a:solidFill>
            </a:endParaRPr>
          </a:p>
          <a:p>
            <a:pPr marL="0" indent="0">
              <a:lnSpc>
                <a:spcPct val="150000"/>
              </a:lnSpc>
              <a:buNone/>
            </a:pPr>
            <a:r>
              <a:rPr lang="en-US" sz="3200" dirty="0">
                <a:solidFill>
                  <a:schemeClr val="tx1"/>
                </a:solidFill>
              </a:rPr>
              <a:t>Message</a:t>
            </a:r>
            <a:r>
              <a:rPr lang="ko-KR" altLang="en-US" sz="3200" dirty="0">
                <a:solidFill>
                  <a:schemeClr val="tx1"/>
                </a:solidFill>
              </a:rPr>
              <a:t>는 여러번 처리될 수 있음</a:t>
            </a:r>
            <a:endParaRPr lang="en-US" sz="3200" dirty="0">
              <a:solidFill>
                <a:schemeClr val="tx1"/>
              </a:solidFill>
            </a:endParaRPr>
          </a:p>
          <a:p>
            <a:pPr marL="0" indent="0">
              <a:lnSpc>
                <a:spcPct val="150000"/>
              </a:lnSpc>
              <a:buNone/>
            </a:pPr>
            <a:r>
              <a:rPr lang="en-US" sz="3200" dirty="0">
                <a:solidFill>
                  <a:schemeClr val="tx1"/>
                </a:solidFill>
              </a:rPr>
              <a:t>.</a:t>
            </a:r>
            <a:r>
              <a:rPr lang="en-US" sz="3200" dirty="0" err="1">
                <a:solidFill>
                  <a:schemeClr val="tx1"/>
                </a:solidFill>
              </a:rPr>
              <a:t>DequeueCount</a:t>
            </a:r>
            <a:r>
              <a:rPr lang="en-US" sz="3200" dirty="0">
                <a:solidFill>
                  <a:schemeClr val="tx1"/>
                </a:solidFill>
              </a:rPr>
              <a:t> </a:t>
            </a:r>
            <a:r>
              <a:rPr lang="ko-KR" altLang="en-US" sz="3200" dirty="0">
                <a:solidFill>
                  <a:schemeClr val="tx1"/>
                </a:solidFill>
              </a:rPr>
              <a:t>가 매번 증가</a:t>
            </a:r>
            <a:endParaRPr lang="en-US" sz="3200" dirty="0">
              <a:solidFill>
                <a:schemeClr val="tx1"/>
              </a:solidFill>
            </a:endParaRPr>
          </a:p>
          <a:p>
            <a:pPr marL="236498" lvl="1" indent="0">
              <a:lnSpc>
                <a:spcPct val="150000"/>
              </a:lnSpc>
              <a:buNone/>
            </a:pPr>
            <a:r>
              <a:rPr lang="en-US" sz="3200" dirty="0">
                <a:solidFill>
                  <a:schemeClr val="tx1"/>
                </a:solidFill>
                <a:latin typeface="+mj-lt"/>
              </a:rPr>
              <a:t>-&gt; </a:t>
            </a:r>
            <a:r>
              <a:rPr lang="en-US" altLang="ko-KR" sz="3200" dirty="0" err="1">
                <a:solidFill>
                  <a:schemeClr val="tx1"/>
                </a:solidFill>
              </a:rPr>
              <a:t>DequeueCount</a:t>
            </a:r>
            <a:r>
              <a:rPr lang="ko-KR" altLang="en-US" sz="3200" dirty="0">
                <a:solidFill>
                  <a:schemeClr val="tx1"/>
                </a:solidFill>
                <a:latin typeface="+mj-lt"/>
              </a:rPr>
              <a:t> 처리가 중요함</a:t>
            </a:r>
            <a:endParaRPr lang="en-US" sz="3200" dirty="0">
              <a:solidFill>
                <a:schemeClr val="tx1"/>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10000"/>
          </a:bodyPr>
          <a:lstStyle/>
          <a:p>
            <a:pPr marL="252000" algn="l">
              <a:spcBef>
                <a:spcPts val="1200"/>
              </a:spcBef>
            </a:pPr>
            <a:r>
              <a:rPr lang="en-US" sz="4600" dirty="0"/>
              <a:t>Message</a:t>
            </a:r>
            <a:r>
              <a:rPr lang="ko-KR" altLang="en-US" sz="4600" dirty="0"/>
              <a:t>들은 </a:t>
            </a:r>
            <a:r>
              <a:rPr lang="en-US" altLang="ko-KR" sz="4600" dirty="0"/>
              <a:t>7</a:t>
            </a:r>
            <a:r>
              <a:rPr lang="ko-KR" altLang="en-US" sz="4600" dirty="0"/>
              <a:t>일간 저장됨</a:t>
            </a:r>
            <a:endParaRPr lang="en-US" sz="4600" dirty="0"/>
          </a:p>
        </p:txBody>
      </p:sp>
      <p:sp>
        <p:nvSpPr>
          <p:cNvPr id="2" name="Title 1"/>
          <p:cNvSpPr>
            <a:spLocks noGrp="1"/>
          </p:cNvSpPr>
          <p:nvPr>
            <p:ph type="title"/>
          </p:nvPr>
        </p:nvSpPr>
        <p:spPr/>
        <p:txBody>
          <a:bodyPr/>
          <a:lstStyle/>
          <a:p>
            <a:r>
              <a:rPr lang="en-US" dirty="0"/>
              <a:t>Queue </a:t>
            </a:r>
            <a:r>
              <a:rPr lang="ko-KR" altLang="en-US" dirty="0"/>
              <a:t>고려사항</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Queues in Code</a:t>
            </a:r>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Tables</a:t>
            </a:r>
          </a:p>
        </p:txBody>
      </p:sp>
    </p:spTree>
    <p:extLst>
      <p:ext uri="{BB962C8B-B14F-4D97-AF65-F5344CB8AC3E}">
        <p14:creationId xmlns:p14="http://schemas.microsoft.com/office/powerpoint/2010/main" val="3005098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Table</a:t>
            </a:r>
          </a:p>
        </p:txBody>
      </p:sp>
    </p:spTree>
    <p:extLst>
      <p:ext uri="{BB962C8B-B14F-4D97-AF65-F5344CB8AC3E}">
        <p14:creationId xmlns:p14="http://schemas.microsoft.com/office/powerpoint/2010/main" val="20441717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a:t>
            </a:r>
            <a:r>
              <a:rPr lang="ko-KR" altLang="en-US" dirty="0"/>
              <a:t>저장소 구조</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‘Entities’</a:t>
            </a:r>
            <a:r>
              <a:rPr lang="ko-KR" altLang="en-US" sz="3600" dirty="0"/>
              <a:t>가 주요한 컨셉</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ko-KR" altLang="en-US" dirty="0"/>
              <a:t>두가지 종류의 </a:t>
            </a:r>
            <a:r>
              <a:rPr lang="en-US" altLang="ko-KR" dirty="0"/>
              <a:t>Blob</a:t>
            </a:r>
            <a:endParaRPr lang="en-US" dirty="0"/>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Entity</a:t>
            </a:r>
            <a:r>
              <a:rPr lang="ko-KR" altLang="en-US" sz="3600" dirty="0"/>
              <a:t>는 </a:t>
            </a:r>
            <a:r>
              <a:rPr lang="en-US" altLang="ko-KR" sz="3600" dirty="0"/>
              <a:t>255</a:t>
            </a:r>
            <a:r>
              <a:rPr lang="ko-KR" altLang="en-US" sz="3600" dirty="0"/>
              <a:t>개의 </a:t>
            </a:r>
            <a:r>
              <a:rPr lang="en-US" sz="3600" dirty="0" err="1"/>
              <a:t>propert</a:t>
            </a:r>
            <a:r>
              <a:rPr lang="ko-KR" altLang="en-US" sz="3600" dirty="0"/>
              <a:t>를 보유 가능</a:t>
            </a:r>
            <a:endParaRPr lang="en-US" sz="3600" dirty="0"/>
          </a:p>
          <a:p>
            <a:pPr marL="0" indent="0">
              <a:buNone/>
            </a:pPr>
            <a:r>
              <a:rPr lang="ko-KR" altLang="en-US" sz="3600" dirty="0"/>
              <a:t>개별 </a:t>
            </a:r>
            <a:r>
              <a:rPr lang="en-US" altLang="ko-KR" sz="3600" dirty="0"/>
              <a:t>entity </a:t>
            </a:r>
            <a:r>
              <a:rPr lang="ko-KR" altLang="en-US" sz="3600" dirty="0"/>
              <a:t>당 </a:t>
            </a:r>
            <a:r>
              <a:rPr lang="en-US" sz="3600" dirty="0"/>
              <a:t>1MB </a:t>
            </a:r>
            <a:r>
              <a:rPr lang="ko-KR" altLang="en-US" sz="3600" dirty="0"/>
              <a:t>저장 가능</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t>
            </a:r>
            <a:r>
              <a:rPr lang="ko-KR" altLang="en-US" sz="3600" spc="-100" dirty="0">
                <a:solidFill>
                  <a:schemeClr val="bg1">
                    <a:alpha val="99000"/>
                  </a:schemeClr>
                </a:solidFill>
                <a:ea typeface="Segoe UI" pitchFamily="34" charset="0"/>
                <a:cs typeface="Segoe UI" pitchFamily="34" charset="0"/>
              </a:rPr>
              <a:t>는</a:t>
            </a:r>
            <a:r>
              <a:rPr lang="en-US" sz="3600" spc="-100" dirty="0">
                <a:solidFill>
                  <a:schemeClr val="bg1">
                    <a:alpha val="99000"/>
                  </a:schemeClr>
                </a:solidFill>
                <a:ea typeface="Segoe UI" pitchFamily="34" charset="0"/>
                <a:cs typeface="Segoe UI" pitchFamily="34" charset="0"/>
              </a:rPr>
              <a:t> </a:t>
            </a:r>
            <a:r>
              <a:rPr lang="ko-KR" altLang="en-US" sz="3600" spc="-100" dirty="0">
                <a:solidFill>
                  <a:schemeClr val="bg1">
                    <a:alpha val="99000"/>
                  </a:schemeClr>
                </a:solidFill>
                <a:ea typeface="Segoe UI" pitchFamily="34" charset="0"/>
                <a:cs typeface="Segoe UI" pitchFamily="34" charset="0"/>
              </a:rPr>
              <a:t>필수 </a:t>
            </a:r>
            <a:r>
              <a:rPr lang="en-US" altLang="ko-KR" sz="3600" dirty="0"/>
              <a:t>Properties</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복합키가 </a:t>
            </a:r>
            <a:r>
              <a:rPr lang="en-US" altLang="ko-KR" sz="3600" spc="-100" dirty="0">
                <a:solidFill>
                  <a:schemeClr val="bg1">
                    <a:alpha val="99000"/>
                  </a:schemeClr>
                </a:solidFill>
                <a:ea typeface="Segoe UI" pitchFamily="34" charset="0"/>
                <a:cs typeface="Segoe UI" pitchFamily="34" charset="0"/>
              </a:rPr>
              <a:t>entity</a:t>
            </a:r>
            <a:r>
              <a:rPr lang="ko-KR" altLang="en-US" sz="3600" spc="-100" dirty="0">
                <a:solidFill>
                  <a:schemeClr val="bg1">
                    <a:alpha val="99000"/>
                  </a:schemeClr>
                </a:solidFill>
                <a:ea typeface="Segoe UI" pitchFamily="34" charset="0"/>
                <a:cs typeface="Segoe UI" pitchFamily="34" charset="0"/>
              </a:rPr>
              <a:t>를 고유하게 식별</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유일하게 색인된 </a:t>
            </a:r>
            <a:r>
              <a:rPr lang="en-US" altLang="ko-KR" sz="3600" spc="-100" dirty="0">
                <a:solidFill>
                  <a:schemeClr val="bg1">
                    <a:alpha val="99000"/>
                  </a:schemeClr>
                </a:solidFill>
                <a:ea typeface="Segoe UI" pitchFamily="34" charset="0"/>
                <a:cs typeface="Segoe UI" pitchFamily="34" charset="0"/>
              </a:rPr>
              <a:t>property</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정렬 순서를 정의</a:t>
            </a:r>
            <a:endParaRPr lang="en-US" sz="3600" dirty="0"/>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table</a:t>
            </a:r>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같은 </a:t>
            </a:r>
            <a:r>
              <a:rPr lang="en-US" altLang="ko-KR" sz="3600" spc="-100" dirty="0">
                <a:solidFill>
                  <a:schemeClr val="bg1">
                    <a:alpha val="99000"/>
                  </a:schemeClr>
                </a:solidFill>
                <a:latin typeface="+mj-lt"/>
                <a:ea typeface="Segoe UI" pitchFamily="34" charset="0"/>
                <a:cs typeface="Segoe UI" pitchFamily="34" charset="0"/>
              </a:rPr>
              <a:t>partition</a:t>
            </a:r>
            <a:r>
              <a:rPr lang="ko-KR" altLang="en-US" sz="3600" spc="-100" dirty="0">
                <a:solidFill>
                  <a:schemeClr val="bg1">
                    <a:alpha val="99000"/>
                  </a:schemeClr>
                </a:solidFill>
                <a:latin typeface="+mj-lt"/>
                <a:ea typeface="Segoe UI" pitchFamily="34" charset="0"/>
                <a:cs typeface="Segoe UI" pitchFamily="34" charset="0"/>
              </a:rPr>
              <a:t>의 </a:t>
            </a:r>
            <a:r>
              <a:rPr lang="en-US" altLang="ko-KR" sz="3600" spc="-100" dirty="0">
                <a:solidFill>
                  <a:schemeClr val="bg1">
                    <a:alpha val="99000"/>
                  </a:schemeClr>
                </a:solidFill>
                <a:latin typeface="+mj-lt"/>
                <a:ea typeface="Segoe UI" pitchFamily="34" charset="0"/>
                <a:cs typeface="Segoe UI" pitchFamily="34" charset="0"/>
              </a:rPr>
              <a:t>entity</a:t>
            </a:r>
            <a:r>
              <a:rPr lang="ko-KR" altLang="en-US" sz="3600" spc="-100" dirty="0">
                <a:solidFill>
                  <a:schemeClr val="bg1">
                    <a:alpha val="99000"/>
                  </a:schemeClr>
                </a:solidFill>
                <a:latin typeface="+mj-lt"/>
                <a:ea typeface="Segoe UI" pitchFamily="34" charset="0"/>
                <a:cs typeface="Segoe UI" pitchFamily="34" charset="0"/>
              </a:rPr>
              <a:t>는 함께 저장됨</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효율적인 쿼리와 지역 캐시 가능</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모든 쿼리에 가능한 </a:t>
            </a:r>
            <a:r>
              <a:rPr lang="en-US" altLang="ko-KR" sz="3600" spc="-100" dirty="0">
                <a:solidFill>
                  <a:schemeClr val="bg1">
                    <a:alpha val="99000"/>
                  </a:schemeClr>
                </a:solidFill>
                <a:latin typeface="+mj-lt"/>
                <a:ea typeface="Segoe UI" pitchFamily="34" charset="0"/>
                <a:cs typeface="Segoe UI" pitchFamily="34" charset="0"/>
              </a:rPr>
              <a:t>partition key</a:t>
            </a:r>
            <a:r>
              <a:rPr lang="ko-KR" altLang="en-US" sz="3600" spc="-100" dirty="0">
                <a:solidFill>
                  <a:schemeClr val="bg1">
                    <a:alpha val="99000"/>
                  </a:schemeClr>
                </a:solidFill>
                <a:latin typeface="+mj-lt"/>
                <a:ea typeface="Segoe UI" pitchFamily="34" charset="0"/>
                <a:cs typeface="Segoe UI" pitchFamily="34" charset="0"/>
              </a:rPr>
              <a:t>를 넣어 쿼리하는게 유리함</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같은 </a:t>
            </a:r>
            <a:r>
              <a:rPr lang="en-US" altLang="ko-KR" sz="3600" spc="-100" dirty="0">
                <a:solidFill>
                  <a:schemeClr val="bg1">
                    <a:alpha val="99000"/>
                  </a:schemeClr>
                </a:solidFill>
                <a:latin typeface="+mj-lt"/>
                <a:ea typeface="Segoe UI" pitchFamily="34" charset="0"/>
                <a:cs typeface="Segoe UI" pitchFamily="34" charset="0"/>
              </a:rPr>
              <a:t>partition</a:t>
            </a:r>
            <a:r>
              <a:rPr lang="ko-KR" altLang="en-US" sz="3600" spc="-100" dirty="0">
                <a:solidFill>
                  <a:schemeClr val="bg1">
                    <a:alpha val="99000"/>
                  </a:schemeClr>
                </a:solidFill>
                <a:latin typeface="+mj-lt"/>
                <a:ea typeface="Segoe UI" pitchFamily="34" charset="0"/>
                <a:cs typeface="Segoe UI" pitchFamily="34" charset="0"/>
              </a:rPr>
              <a:t>에 위치할 경우 여러 </a:t>
            </a:r>
            <a:r>
              <a:rPr lang="en-US" altLang="ko-KR" sz="3600" spc="-100" dirty="0">
                <a:solidFill>
                  <a:schemeClr val="bg1">
                    <a:alpha val="99000"/>
                  </a:schemeClr>
                </a:solidFill>
                <a:latin typeface="+mj-lt"/>
                <a:ea typeface="Segoe UI" pitchFamily="34" charset="0"/>
                <a:cs typeface="Segoe UI" pitchFamily="34" charset="0"/>
              </a:rPr>
              <a:t>CRUD</a:t>
            </a:r>
            <a:r>
              <a:rPr lang="ko-KR" altLang="en-US" sz="3600" spc="-100" dirty="0">
                <a:solidFill>
                  <a:schemeClr val="bg1">
                    <a:alpha val="99000"/>
                  </a:schemeClr>
                </a:solidFill>
                <a:latin typeface="+mj-lt"/>
                <a:ea typeface="Segoe UI" pitchFamily="34" charset="0"/>
                <a:cs typeface="Segoe UI" pitchFamily="34" charset="0"/>
              </a:rPr>
              <a:t>를 하나의 </a:t>
            </a:r>
            <a:r>
              <a:rPr lang="en-US" altLang="ko-KR" sz="3600" spc="-100" dirty="0">
                <a:solidFill>
                  <a:schemeClr val="bg1">
                    <a:alpha val="99000"/>
                  </a:schemeClr>
                </a:solidFill>
                <a:latin typeface="+mj-lt"/>
                <a:ea typeface="Segoe UI" pitchFamily="34" charset="0"/>
                <a:cs typeface="Segoe UI" pitchFamily="34" charset="0"/>
              </a:rPr>
              <a:t>transaction</a:t>
            </a:r>
            <a:r>
              <a:rPr lang="ko-KR" altLang="en-US" sz="3600" spc="-100" dirty="0">
                <a:solidFill>
                  <a:schemeClr val="bg1">
                    <a:alpha val="99000"/>
                  </a:schemeClr>
                </a:solidFill>
                <a:latin typeface="+mj-lt"/>
                <a:ea typeface="Segoe UI" pitchFamily="34" charset="0"/>
                <a:cs typeface="Segoe UI" pitchFamily="34" charset="0"/>
              </a:rPr>
              <a:t>으로 처리 가능 </a:t>
            </a:r>
            <a:endParaRPr lang="en-US" altLang="ko-KR"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처리량</a:t>
            </a:r>
            <a:r>
              <a:rPr lang="en-US" sz="3600" spc="-100" dirty="0">
                <a:solidFill>
                  <a:schemeClr val="bg1">
                    <a:alpha val="99000"/>
                  </a:schemeClr>
                </a:solidFill>
                <a:latin typeface="+mj-lt"/>
                <a:ea typeface="Segoe UI" pitchFamily="34" charset="0"/>
                <a:cs typeface="Segoe UI" pitchFamily="34" charset="0"/>
              </a:rPr>
              <a: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a:t>
            </a:r>
            <a:r>
              <a:rPr lang="ko-KR" altLang="en-US" sz="3600" spc="-100" dirty="0">
                <a:solidFill>
                  <a:schemeClr val="bg1">
                    <a:alpha val="99000"/>
                  </a:schemeClr>
                </a:solidFill>
                <a:latin typeface="+mj-lt"/>
                <a:ea typeface="Segoe UI" pitchFamily="34" charset="0"/>
                <a:cs typeface="Segoe UI" pitchFamily="34" charset="0"/>
              </a:rPr>
              <a:t>및</a:t>
            </a:r>
            <a:r>
              <a:rPr lang="en-US" sz="3600" spc="-100" dirty="0">
                <a:solidFill>
                  <a:schemeClr val="bg1">
                    <a:alpha val="99000"/>
                  </a:schemeClr>
                </a:solidFill>
                <a:latin typeface="+mj-lt"/>
                <a:ea typeface="Segoe UI" pitchFamily="34" charset="0"/>
                <a:cs typeface="Segoe UI" pitchFamily="34" charset="0"/>
              </a:rPr>
              <a:t> 7,000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Azure</a:t>
            </a:r>
            <a:r>
              <a:rPr lang="ko-KR" altLang="en-US" sz="3600" spc="-100" dirty="0">
                <a:solidFill>
                  <a:schemeClr val="bg1">
                    <a:alpha val="99000"/>
                  </a:schemeClr>
                </a:solidFill>
                <a:latin typeface="+mj-lt"/>
                <a:ea typeface="Segoe UI" pitchFamily="34" charset="0"/>
                <a:cs typeface="Segoe UI" pitchFamily="34" charset="0"/>
              </a:rPr>
              <a:t>가 </a:t>
            </a:r>
            <a:r>
              <a:rPr lang="en-US" altLang="ko-KR" sz="3600" spc="-100" dirty="0">
                <a:solidFill>
                  <a:schemeClr val="bg1">
                    <a:alpha val="99000"/>
                  </a:schemeClr>
                </a:solidFill>
                <a:latin typeface="+mj-lt"/>
                <a:ea typeface="Segoe UI" pitchFamily="34" charset="0"/>
                <a:cs typeface="Segoe UI" pitchFamily="34" charset="0"/>
              </a:rPr>
              <a:t>table </a:t>
            </a:r>
            <a:r>
              <a:rPr lang="ko-KR" altLang="en-US" sz="3600" spc="-100" dirty="0">
                <a:solidFill>
                  <a:schemeClr val="bg1">
                    <a:alpha val="99000"/>
                  </a:schemeClr>
                </a:solidFill>
                <a:latin typeface="+mj-lt"/>
                <a:ea typeface="Segoe UI" pitchFamily="34" charset="0"/>
                <a:cs typeface="Segoe UI" pitchFamily="34" charset="0"/>
              </a:rPr>
              <a:t>저장소 사용 패턴을 모니터링</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파티션들에 대한 자동 부하 조절</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개별 파티션은 다른 저장소 노드로 제공될 수 있음</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트래픽 요구를 충족할 수 있도록 테이블을 확장 가능</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HTTP </a:t>
            </a:r>
            <a:r>
              <a:rPr lang="en-US" sz="3200" dirty="0" err="1"/>
              <a:t>Etag</a:t>
            </a:r>
            <a:r>
              <a:rPr lang="ko-KR" altLang="en-US" sz="3200" dirty="0"/>
              <a:t>로 노출됨</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ko-KR" altLang="en-US" sz="3200" dirty="0"/>
              <a:t>다른 </a:t>
            </a:r>
            <a:r>
              <a:rPr lang="en-US" altLang="ko-KR" sz="3200" dirty="0"/>
              <a:t>property</a:t>
            </a:r>
            <a:r>
              <a:rPr lang="ko-KR" altLang="en-US" sz="3200" dirty="0"/>
              <a:t>에는 고정된 스키마 없음</a:t>
            </a:r>
            <a:endParaRPr lang="en-US" sz="3200" dirty="0"/>
          </a:p>
          <a:p>
            <a:pPr marL="0" indent="0">
              <a:lnSpc>
                <a:spcPct val="150000"/>
              </a:lnSpc>
              <a:spcBef>
                <a:spcPts val="1200"/>
              </a:spcBef>
              <a:buNone/>
            </a:pPr>
            <a:r>
              <a:rPr lang="ko-KR" altLang="en-US" sz="3200" dirty="0"/>
              <a:t>개별 </a:t>
            </a:r>
            <a:r>
              <a:rPr lang="en-US" sz="3200" dirty="0"/>
              <a:t>property</a:t>
            </a:r>
            <a:r>
              <a:rPr lang="ko-KR" altLang="en-US" sz="3200" dirty="0"/>
              <a:t>는 </a:t>
            </a:r>
            <a:r>
              <a:rPr lang="en-US" sz="3200" dirty="0"/>
              <a:t>&lt;name, typed value&gt;</a:t>
            </a:r>
            <a:r>
              <a:rPr lang="ko-KR" altLang="en-US" sz="3200" dirty="0"/>
              <a:t>로 저장됨</a:t>
            </a:r>
            <a:endParaRPr lang="en-US" sz="3200" dirty="0"/>
          </a:p>
          <a:p>
            <a:pPr marL="0" indent="0">
              <a:lnSpc>
                <a:spcPct val="150000"/>
              </a:lnSpc>
              <a:spcBef>
                <a:spcPts val="1200"/>
              </a:spcBef>
              <a:buNone/>
            </a:pPr>
            <a:r>
              <a:rPr lang="en-US" sz="3200" dirty="0"/>
              <a:t>Property</a:t>
            </a:r>
            <a:r>
              <a:rPr lang="ko-KR" altLang="en-US" sz="3200" dirty="0"/>
              <a:t>는 표준 </a:t>
            </a:r>
            <a:r>
              <a:rPr lang="en-US" sz="3200" dirty="0"/>
              <a:t>.NET </a:t>
            </a:r>
            <a:r>
              <a:rPr lang="ko-KR" altLang="en-US" sz="3200" dirty="0"/>
              <a:t>형식</a:t>
            </a:r>
            <a:r>
              <a:rPr lang="en-US" sz="3200" dirty="0"/>
              <a:t>:</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139914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스트리밍 작업</a:t>
            </a:r>
            <a:r>
              <a:rPr lang="en-US" altLang="ko-KR" sz="3200" dirty="0"/>
              <a:t>(streaming workloads)</a:t>
            </a:r>
            <a:r>
              <a:rPr lang="ko-KR" altLang="en-US" sz="3200" dirty="0"/>
              <a:t>에 적합</a:t>
            </a:r>
            <a:endParaRPr lang="en-US" sz="3200" dirty="0"/>
          </a:p>
          <a:p>
            <a:pPr marL="0" indent="0" defTabSz="914099" fontAlgn="base">
              <a:spcAft>
                <a:spcPts val="1200"/>
              </a:spcAft>
              <a:buNone/>
            </a:pPr>
            <a:r>
              <a:rPr lang="ko-KR" altLang="en-US" sz="3200" dirty="0"/>
              <a:t>개별 </a:t>
            </a:r>
            <a:r>
              <a:rPr lang="en-US" altLang="ko-KR" sz="3200" dirty="0"/>
              <a:t>blob</a:t>
            </a:r>
            <a:r>
              <a:rPr lang="ko-KR" altLang="en-US" sz="3200" dirty="0"/>
              <a:t>은 연속적인 </a:t>
            </a:r>
            <a:r>
              <a:rPr lang="en-US" altLang="ko-KR" sz="3200" dirty="0"/>
              <a:t>block</a:t>
            </a:r>
            <a:r>
              <a:rPr lang="ko-KR" altLang="en-US" sz="3200" dirty="0"/>
              <a:t>들로 구성됨</a:t>
            </a:r>
            <a:endParaRPr lang="en-US" sz="3200" dirty="0"/>
          </a:p>
          <a:p>
            <a:pPr marL="0" indent="0" defTabSz="914099" fontAlgn="base">
              <a:spcAft>
                <a:spcPts val="1200"/>
              </a:spcAft>
              <a:buNone/>
            </a:pPr>
            <a:r>
              <a:rPr lang="ko-KR" altLang="en-US" sz="3200" dirty="0"/>
              <a:t>개별 </a:t>
            </a:r>
            <a:r>
              <a:rPr lang="en-US" altLang="ko-KR" sz="3200" dirty="0"/>
              <a:t>block</a:t>
            </a:r>
            <a:r>
              <a:rPr lang="ko-KR" altLang="en-US" sz="3200" dirty="0"/>
              <a:t>은 </a:t>
            </a:r>
            <a:r>
              <a:rPr lang="en-US" sz="3200" dirty="0"/>
              <a:t>block id</a:t>
            </a:r>
            <a:r>
              <a:rPr lang="ko-KR" altLang="en-US" sz="3200" dirty="0"/>
              <a:t>로 식별됨</a:t>
            </a:r>
            <a:endParaRPr lang="en-US" sz="3200" dirty="0"/>
          </a:p>
          <a:p>
            <a:pPr marL="0" indent="0" defTabSz="914099" fontAlgn="base">
              <a:spcAft>
                <a:spcPts val="1200"/>
              </a:spcAft>
              <a:buNone/>
            </a:pPr>
            <a:r>
              <a:rPr lang="en-US" sz="3200" dirty="0"/>
              <a:t>Blob</a:t>
            </a:r>
            <a:r>
              <a:rPr lang="ko-KR" altLang="en-US" sz="3200" dirty="0"/>
              <a:t>당 </a:t>
            </a:r>
            <a:r>
              <a:rPr lang="en-US" altLang="ko-KR" sz="3200" dirty="0"/>
              <a:t>200GB </a:t>
            </a:r>
            <a:r>
              <a:rPr lang="ko-KR" altLang="en-US" sz="3200" dirty="0"/>
              <a:t>크기 제한</a:t>
            </a:r>
            <a:endParaRPr lang="en-US" sz="3200" dirty="0"/>
          </a:p>
          <a:p>
            <a:pPr marL="0" indent="0" defTabSz="914099" fontAlgn="base">
              <a:spcAft>
                <a:spcPts val="1200"/>
              </a:spcAft>
              <a:buNone/>
            </a:pPr>
            <a:r>
              <a:rPr lang="en-US" altLang="ko-KR" sz="3200" dirty="0" err="1"/>
              <a:t>Etags</a:t>
            </a:r>
            <a:r>
              <a:rPr lang="en-US" altLang="ko-KR" sz="3200" dirty="0"/>
              <a:t> </a:t>
            </a:r>
            <a:r>
              <a:rPr lang="ko-KR" altLang="en-US" sz="3200" dirty="0"/>
              <a:t>를 통해 </a:t>
            </a:r>
            <a:r>
              <a:rPr lang="en-US" sz="3200" dirty="0"/>
              <a:t>Optimistic Concurrency </a:t>
            </a:r>
            <a:r>
              <a:rPr lang="ko-KR" altLang="en-US" sz="3200" dirty="0"/>
              <a:t>구현</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table</a:t>
            </a:r>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CRUD </a:t>
            </a:r>
            <a:r>
              <a:rPr lang="ko-KR" altLang="en-US" sz="3600" dirty="0"/>
              <a:t>지원</a:t>
            </a:r>
            <a:endParaRPr lang="en-US" sz="3600" dirty="0"/>
          </a:p>
          <a:p>
            <a:pPr marL="0" indent="0">
              <a:lnSpc>
                <a:spcPct val="150000"/>
              </a:lnSpc>
              <a:spcBef>
                <a:spcPts val="1200"/>
              </a:spcBef>
              <a:buNone/>
            </a:pPr>
            <a:r>
              <a:rPr lang="en-US" sz="3600" dirty="0"/>
              <a:t>Upsert</a:t>
            </a:r>
            <a:r>
              <a:rPr lang="ko-KR" altLang="en-US" sz="3600" dirty="0"/>
              <a:t>와 </a:t>
            </a:r>
            <a:r>
              <a:rPr lang="en-US" sz="3600" dirty="0"/>
              <a:t>Entity Group Transactions </a:t>
            </a:r>
            <a:r>
              <a:rPr lang="ko-KR" altLang="en-US" sz="3600" dirty="0"/>
              <a:t>처리 포함</a:t>
            </a:r>
            <a:endParaRPr lang="en-US" sz="3600" dirty="0"/>
          </a:p>
          <a:p>
            <a:pPr marL="0" indent="0">
              <a:lnSpc>
                <a:spcPct val="150000"/>
              </a:lnSpc>
              <a:spcBef>
                <a:spcPts val="1200"/>
              </a:spcBef>
              <a:buNone/>
            </a:pPr>
            <a:r>
              <a:rPr lang="en-US" sz="3600" dirty="0"/>
              <a:t>Table</a:t>
            </a:r>
            <a:r>
              <a:rPr lang="ko-KR" altLang="en-US" sz="3600" dirty="0"/>
              <a:t>들은</a:t>
            </a:r>
            <a:r>
              <a:rPr lang="en-US" sz="3600" dirty="0"/>
              <a:t> metadata </a:t>
            </a:r>
            <a:r>
              <a:rPr lang="ko-KR" altLang="en-US" sz="3600" dirty="0"/>
              <a:t>보유</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ko-KR" altLang="en-US" sz="2800" dirty="0">
                <a:latin typeface="+mj-lt"/>
              </a:rPr>
              <a:t>저장소 비용 절감</a:t>
            </a:r>
            <a:endParaRPr lang="en-US" sz="2800" dirty="0">
              <a:latin typeface="+mj-lt"/>
            </a:endParaRPr>
          </a:p>
          <a:p>
            <a:pPr marL="336076" lvl="1" indent="0">
              <a:lnSpc>
                <a:spcPct val="150000"/>
              </a:lnSpc>
              <a:buNone/>
            </a:pPr>
            <a:r>
              <a:rPr lang="ko-KR" altLang="en-US" sz="2800" dirty="0">
                <a:latin typeface="+mj-lt"/>
              </a:rPr>
              <a:t>저장소 관리 단순화</a:t>
            </a:r>
            <a:endParaRPr lang="en-US" sz="2800" dirty="0">
              <a:latin typeface="+mj-lt"/>
            </a:endParaRPr>
          </a:p>
          <a:p>
            <a:pPr marL="336076" lvl="1" indent="0">
              <a:lnSpc>
                <a:spcPct val="150000"/>
              </a:lnSpc>
              <a:buNone/>
            </a:pPr>
            <a:r>
              <a:rPr lang="ko-KR" altLang="en-US" sz="2800" dirty="0">
                <a:latin typeface="+mj-lt"/>
              </a:rPr>
              <a:t>재난 복구 기능 향상 및 효율성 증대</a:t>
            </a:r>
            <a:endParaRPr lang="en-US" sz="2800" dirty="0">
              <a:latin typeface="+mj-lt"/>
            </a:endParaRPr>
          </a:p>
          <a:p>
            <a:pPr marL="336076" lvl="1" indent="0">
              <a:lnSpc>
                <a:spcPct val="150000"/>
              </a:lnSpc>
              <a:buNone/>
            </a:pPr>
            <a:r>
              <a:rPr lang="ko-KR" altLang="en-US" sz="2800" dirty="0">
                <a:latin typeface="+mj-lt"/>
              </a:rPr>
              <a:t>데이터 이동성 제공</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랜덤 </a:t>
            </a:r>
            <a:r>
              <a:rPr lang="en-US" altLang="ko-KR" sz="3200" dirty="0"/>
              <a:t>(</a:t>
            </a:r>
            <a:r>
              <a:rPr lang="en-US" sz="3200" dirty="0"/>
              <a:t>random read/write workloads) </a:t>
            </a:r>
            <a:r>
              <a:rPr lang="ko-KR" altLang="en-US" sz="3200" dirty="0"/>
              <a:t>작업에 적합</a:t>
            </a:r>
            <a:endParaRPr lang="en-US" sz="3200" dirty="0"/>
          </a:p>
          <a:p>
            <a:pPr marL="0" indent="0" defTabSz="914099" fontAlgn="base">
              <a:spcAft>
                <a:spcPts val="1200"/>
              </a:spcAft>
              <a:buNone/>
            </a:pPr>
            <a:r>
              <a:rPr lang="ko-KR" altLang="en-US" sz="3200" dirty="0"/>
              <a:t>개발 </a:t>
            </a:r>
            <a:r>
              <a:rPr lang="en-US" altLang="ko-KR" sz="3200" dirty="0"/>
              <a:t>blob</a:t>
            </a:r>
            <a:r>
              <a:rPr lang="ko-KR" altLang="en-US" sz="3200" dirty="0"/>
              <a:t>은 </a:t>
            </a:r>
            <a:r>
              <a:rPr lang="en-US" altLang="ko-KR" sz="3200" dirty="0"/>
              <a:t>page</a:t>
            </a:r>
            <a:r>
              <a:rPr lang="ko-KR" altLang="en-US" sz="3200" dirty="0"/>
              <a:t>의 배열로 구성</a:t>
            </a:r>
            <a:endParaRPr lang="en-US" sz="3200" dirty="0"/>
          </a:p>
          <a:p>
            <a:pPr marL="0" indent="0" defTabSz="914099" fontAlgn="base">
              <a:spcAft>
                <a:spcPts val="1200"/>
              </a:spcAft>
              <a:buNone/>
            </a:pPr>
            <a:r>
              <a:rPr lang="ko-KR" altLang="en-US" sz="3200" dirty="0"/>
              <a:t>개별 </a:t>
            </a:r>
            <a:r>
              <a:rPr lang="en-US" altLang="ko-KR" sz="3200" dirty="0"/>
              <a:t>page</a:t>
            </a:r>
            <a:r>
              <a:rPr lang="ko-KR" altLang="en-US" sz="3200" dirty="0"/>
              <a:t>는 </a:t>
            </a:r>
            <a:r>
              <a:rPr lang="en-US" altLang="ko-KR" sz="3200" dirty="0"/>
              <a:t>blob</a:t>
            </a:r>
            <a:r>
              <a:rPr lang="ko-KR" altLang="en-US" sz="3200" dirty="0"/>
              <a:t>의 시작부터 </a:t>
            </a:r>
            <a:r>
              <a:rPr lang="en-US" altLang="ko-KR" sz="3200" dirty="0"/>
              <a:t>offset</a:t>
            </a:r>
            <a:r>
              <a:rPr lang="ko-KR" altLang="en-US" sz="3200" dirty="0"/>
              <a:t>으로 식별됨 </a:t>
            </a:r>
            <a:endParaRPr lang="en-US" altLang="ko-KR" sz="3200" dirty="0"/>
          </a:p>
          <a:p>
            <a:pPr marL="0" indent="0" defTabSz="914099" fontAlgn="base">
              <a:spcAft>
                <a:spcPts val="1200"/>
              </a:spcAft>
              <a:buNone/>
            </a:pPr>
            <a:r>
              <a:rPr lang="en-US" sz="3200" dirty="0"/>
              <a:t>Blob</a:t>
            </a:r>
            <a:r>
              <a:rPr lang="ko-KR" altLang="en-US" sz="3200" dirty="0"/>
              <a:t>당 </a:t>
            </a:r>
            <a:r>
              <a:rPr lang="en-US" altLang="ko-KR" sz="3200" dirty="0"/>
              <a:t>1TB </a:t>
            </a:r>
            <a:r>
              <a:rPr lang="ko-KR" altLang="en-US" sz="3200" dirty="0"/>
              <a:t>크기 제한</a:t>
            </a:r>
            <a:endParaRPr lang="en-US" sz="3200" dirty="0"/>
          </a:p>
          <a:p>
            <a:pPr marL="0" indent="0" defTabSz="914099" fontAlgn="base">
              <a:spcAft>
                <a:spcPts val="1200"/>
              </a:spcAft>
              <a:buNone/>
            </a:pPr>
            <a:r>
              <a:rPr lang="en-US" sz="3200" dirty="0"/>
              <a:t>Lease</a:t>
            </a:r>
            <a:r>
              <a:rPr lang="ko-KR" altLang="en-US" sz="3200" dirty="0"/>
              <a:t>를 통해 </a:t>
            </a:r>
            <a:r>
              <a:rPr lang="en-US" sz="3200" dirty="0"/>
              <a:t>Optimistic </a:t>
            </a:r>
            <a:r>
              <a:rPr lang="ko-KR" altLang="en-US" sz="3200" dirty="0"/>
              <a:t>또는</a:t>
            </a:r>
            <a:r>
              <a:rPr lang="en-US" sz="3200" dirty="0"/>
              <a:t> Pessimistic (locking) concurrency </a:t>
            </a:r>
            <a:r>
              <a:rPr lang="ko-KR" altLang="en-US" sz="3200" dirty="0"/>
              <a:t>구현됨</a:t>
            </a:r>
            <a:r>
              <a:rPr lang="en-US" sz="3200" dirty="0"/>
              <a:t> </a:t>
            </a:r>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a:t>
            </a:r>
            <a:r>
              <a:rPr lang="ko-KR" altLang="en-US" dirty="0"/>
              <a:t>저장소 구조</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388</TotalTime>
  <Words>5795</Words>
  <Application>Microsoft Office PowerPoint</Application>
  <PresentationFormat>Widescreen</PresentationFormat>
  <Paragraphs>1011</Paragraphs>
  <Slides>79</Slides>
  <Notes>69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데이터 저장소 (Data Storage)</vt:lpstr>
      <vt:lpstr>목차</vt:lpstr>
      <vt:lpstr>Azure 저장소 아키텍처</vt:lpstr>
      <vt:lpstr>Blobs</vt:lpstr>
      <vt:lpstr>Microsoft Azure Storage Blob</vt:lpstr>
      <vt:lpstr>두가지 종류의 Blob</vt:lpstr>
      <vt:lpstr>Block Blob</vt:lpstr>
      <vt:lpstr>Page Blob</vt:lpstr>
      <vt:lpstr>Blob 저장소 구조</vt:lpstr>
      <vt:lpstr>Demo: blob과 통합</vt:lpstr>
      <vt:lpstr>Containers</vt:lpstr>
      <vt:lpstr>Containers</vt:lpstr>
      <vt:lpstr>대역폭(Throughput)</vt:lpstr>
      <vt:lpstr>Blob Details – Main Web Service Operations</vt:lpstr>
      <vt:lpstr>Demo: blob 저장소</vt:lpstr>
      <vt:lpstr>Blob Details</vt:lpstr>
      <vt:lpstr>Demo: Blob Metadata</vt:lpstr>
      <vt:lpstr>Blob은 항상 이름으로 접근</vt:lpstr>
      <vt:lpstr>Blob Details</vt:lpstr>
      <vt:lpstr>Blob 리스트 샘플</vt:lpstr>
      <vt:lpstr>Blob 리스트 샘플 전체 응답 response</vt:lpstr>
      <vt:lpstr>Blob sample listing with maxresults</vt:lpstr>
      <vt:lpstr>Blob sample listing with maxresults</vt:lpstr>
      <vt:lpstr>Block Blob 업로드</vt:lpstr>
      <vt:lpstr>Blob block 업로드 혜택</vt:lpstr>
      <vt:lpstr>Page Blob – 랜덤 Read/Write</vt:lpstr>
      <vt:lpstr>Page Blob – 랜덤 Read/Write</vt:lpstr>
      <vt:lpstr>Shared Access Signatures</vt:lpstr>
      <vt:lpstr>Shared Access Signatures   – 두가지 접근 방안</vt:lpstr>
      <vt:lpstr>Shared Access Signatures – Revocation</vt:lpstr>
      <vt:lpstr>Shared Access Signatures – Ad Hoc Signatures</vt:lpstr>
      <vt:lpstr>Shared Access Signatures – Ad Hoc Signatures</vt:lpstr>
      <vt:lpstr>Shared Access Signatures Ad Hoc Signatures</vt:lpstr>
      <vt:lpstr>Store Access Policy – 정책 기반 Signatures</vt:lpstr>
      <vt:lpstr>Store Access Policy – 정책 기반 Signatures</vt:lpstr>
      <vt:lpstr>Store Access Policy – 정책 기반 Signatures</vt:lpstr>
      <vt:lpstr>Store Access 정책 정책 기반 Signatures</vt:lpstr>
      <vt:lpstr>Demo: Shared Access Signatures</vt:lpstr>
      <vt:lpstr>Files</vt:lpstr>
      <vt:lpstr>Microsoft Azure Storage Files</vt:lpstr>
      <vt:lpstr>Azure Files – Customer Quotes </vt:lpstr>
      <vt:lpstr>Sharing Files – 예전 방식</vt:lpstr>
      <vt:lpstr>Azure Files</vt:lpstr>
      <vt:lpstr>Azure Files – 적용예</vt:lpstr>
      <vt:lpstr>Queues</vt:lpstr>
      <vt:lpstr>Microsoft Azure Storage Queue</vt:lpstr>
      <vt:lpstr>Why use a Queue?</vt:lpstr>
      <vt:lpstr>Queue 구성요소</vt:lpstr>
      <vt:lpstr>Queue URL 형식</vt:lpstr>
      <vt:lpstr>Queue URL 형식</vt:lpstr>
      <vt:lpstr>Demo: 비동기 처리를 위한 웹 어플리케이션</vt:lpstr>
      <vt:lpstr>PowerPoint Presentation</vt:lpstr>
      <vt:lpstr>Queue Considerations</vt:lpstr>
      <vt:lpstr>Queue 고려사항</vt:lpstr>
      <vt:lpstr>Demo: Queues in Code</vt:lpstr>
      <vt:lpstr>Tables</vt:lpstr>
      <vt:lpstr>Microsoft Azure Storage Table</vt:lpstr>
      <vt:lpstr>Table 저장소 구조 </vt:lpstr>
      <vt:lpstr>Table 저장소</vt:lpstr>
      <vt:lpstr>Table 저장소</vt:lpstr>
      <vt:lpstr>Table 저장소</vt:lpstr>
      <vt:lpstr>Demo: table</vt:lpstr>
      <vt:lpstr>Table 저장소</vt:lpstr>
      <vt:lpstr>Table 저장소</vt:lpstr>
      <vt:lpstr>Table 저장소</vt:lpstr>
      <vt:lpstr>Table 저장소</vt:lpstr>
      <vt:lpstr>Table 저장소</vt:lpstr>
      <vt:lpstr>Table Storage Details Entity Properties</vt:lpstr>
      <vt:lpstr>Table Storage Details Entity Properties</vt:lpstr>
      <vt:lpstr>Demo: Enter “data” with varying shape into a table</vt:lpstr>
      <vt:lpstr>Table 저장소</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27</cp:revision>
  <cp:lastPrinted>2014-03-26T17:46:13Z</cp:lastPrinted>
  <dcterms:created xsi:type="dcterms:W3CDTF">2015-04-27T13:37:32Z</dcterms:created>
  <dcterms:modified xsi:type="dcterms:W3CDTF">2016-09-26T15:12:17Z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